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9" r:id="rId3"/>
    <p:sldId id="288" r:id="rId4"/>
    <p:sldId id="261" r:id="rId5"/>
    <p:sldId id="262" r:id="rId6"/>
    <p:sldId id="263" r:id="rId7"/>
    <p:sldId id="264" r:id="rId8"/>
    <p:sldId id="265" r:id="rId9"/>
    <p:sldId id="268" r:id="rId10"/>
    <p:sldId id="289" r:id="rId11"/>
    <p:sldId id="290" r:id="rId12"/>
    <p:sldId id="291" r:id="rId13"/>
    <p:sldId id="292" r:id="rId14"/>
    <p:sldId id="300" r:id="rId15"/>
    <p:sldId id="28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8ADE"/>
    <a:srgbClr val="7186DD"/>
    <a:srgbClr val="62AEEC"/>
    <a:srgbClr val="6E8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66636" autoAdjust="0"/>
  </p:normalViewPr>
  <p:slideViewPr>
    <p:cSldViewPr>
      <p:cViewPr varScale="1">
        <p:scale>
          <a:sx n="77" d="100"/>
          <a:sy n="77" d="100"/>
        </p:scale>
        <p:origin x="259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9F5EBE-DE69-43E2-99F2-1CC980FFF540}" type="datetimeFigureOut">
              <a:rPr lang="en-US" smtClean="0"/>
              <a:pPr/>
              <a:t>7/19/2017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421A439-4B73-4422-BD5E-C10DE88160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8B94E5-EC8A-4BE1-8D7E-D8D768C72E6B}" type="datetimeFigureOut">
              <a:rPr lang="en-US" smtClean="0"/>
              <a:pPr/>
              <a:t>7/19/2017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CAED06-9677-44DD-9BB2-319023E053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dirty="0"/>
              <a:t>On a basic level, we care about invasive species and their proper management because habitat matters. These images break down the reasoning to three main categories. </a:t>
            </a:r>
          </a:p>
          <a:p>
            <a:pPr eaLnBrk="1" hangingPunct="1">
              <a:spcBef>
                <a:spcPct val="0"/>
              </a:spcBef>
              <a:buFont typeface="Wingdings" pitchFamily="2" charset="2"/>
              <a:buNone/>
            </a:pPr>
            <a:r>
              <a:rPr lang="en-US" dirty="0"/>
              <a:t>1. Habitat matters for </a:t>
            </a:r>
            <a:r>
              <a:rPr lang="en-US" b="1" dirty="0"/>
              <a:t>people</a:t>
            </a:r>
            <a:r>
              <a:rPr lang="en-US" dirty="0"/>
              <a:t> – northwest Michigan is known for its stunning beauty, unique coastal dunes, and unique recreational opportunities. Invasive species have the ability to change that landscape, in turn affecting our own enjoyment of the area. </a:t>
            </a:r>
            <a:br>
              <a:rPr lang="en-US" dirty="0"/>
            </a:br>
            <a:r>
              <a:rPr lang="en-US" dirty="0"/>
              <a:t>2. Habitat matters for a </a:t>
            </a:r>
            <a:r>
              <a:rPr lang="en-US" b="1" dirty="0"/>
              <a:t>successful economy </a:t>
            </a:r>
            <a:r>
              <a:rPr lang="en-US" dirty="0"/>
              <a:t>– this area is becoming an ecotourism mecca and similar to how </a:t>
            </a:r>
            <a:r>
              <a:rPr lang="en-US" dirty="0" err="1"/>
              <a:t>invasives</a:t>
            </a:r>
            <a:r>
              <a:rPr lang="en-US" dirty="0"/>
              <a:t> can affect our own enjoyment, tourists would also be impacted by a change in landscape and travel opportunities. (i.e. Depleted forests, lakes with minimal access due to infestation of aquatic plants.)</a:t>
            </a:r>
          </a:p>
          <a:p>
            <a:pPr eaLnBrk="1" hangingPunct="1">
              <a:spcBef>
                <a:spcPct val="0"/>
              </a:spcBef>
              <a:buFont typeface="Wingdings" pitchFamily="2" charset="2"/>
              <a:buNone/>
            </a:pPr>
            <a:r>
              <a:rPr lang="en-US" dirty="0"/>
              <a:t>3. (Potentially most important) Habitat matters for </a:t>
            </a:r>
            <a:r>
              <a:rPr lang="en-US" b="1" dirty="0"/>
              <a:t>wildlife</a:t>
            </a:r>
            <a:r>
              <a:rPr lang="en-US" dirty="0"/>
              <a:t> – plants serve as the foundation of a complicated food web. When those relationships are changed, everything higher on the web are impacted. As invasive plants enter an ecosystem and impact the natives, pollinators are affected which in turn hurts birds and so on and so on. We need wildlife to live and we use a lot of them! </a:t>
            </a:r>
          </a:p>
          <a:p>
            <a:pPr eaLnBrk="1" hangingPunct="1">
              <a:spcBef>
                <a:spcPct val="0"/>
              </a:spcBef>
              <a:buFont typeface="Wingdings" pitchFamily="2" charset="2"/>
              <a:buNone/>
            </a:pPr>
            <a:endParaRPr lang="en-US" dirty="0"/>
          </a:p>
          <a:p>
            <a:pPr eaLnBrk="1" hangingPunct="1">
              <a:spcBef>
                <a:spcPct val="0"/>
              </a:spcBef>
              <a:buFont typeface="Wingdings" pitchFamily="2" charset="2"/>
              <a:buNone/>
            </a:pPr>
            <a:endParaRPr lang="en-US" dirty="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BDE82F-9B81-4F9C-AC38-09CB3E255329}" type="slidenum">
              <a:rPr lang="en-US" smtClean="0"/>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Garlic mustard is another priority species. Originally introduced as a food source, the plant escaped cultivation and now readily spreads into available habitats, easily outcompeting native species. Not only does garlic mustard form dense stands, but it is also allelopathic meaning its roots release a chemical that inhibits the growth of other species which may be trying to grow nearby. It is very shade tolerant which is another provides another advantage over native species. Often found in forests, garlic mustard easily out-competes tree seedlings. This can affect the entire regeneration of a forest ecosystem. Unfortunately, there are no known predators to keep garlic mustard in check. As its name suggests, the plant is quite strong in flavor. Deer have been known to take a bite and then spit the plant out. </a:t>
            </a:r>
          </a:p>
          <a:p>
            <a:endParaRPr lang="en-US" dirty="0"/>
          </a:p>
          <a:p>
            <a:r>
              <a:rPr lang="en-US" dirty="0"/>
              <a:t>Unlike Japanese knotweed, garlic mustard is easily pulled out of the ground. However, it cannot be left on site – further disposal needs to take place. Some people enjoy the taste of garlic mustard and it can still be used as a food source. (Scraps should all be bagged and taken to a landfill.) Many people opt to bag the plant and landfill the large quantities that have been removed. Additionally, another option is tarping which involves smothering pulled plants for an extended period of time. The above image on the right shows this method taking place. However, the tarped garlic mustard needs to be monitored and many times this process take multiple years to be successful. </a:t>
            </a:r>
          </a:p>
          <a:p>
            <a:endParaRPr lang="en-US" dirty="0"/>
          </a:p>
          <a:p>
            <a:endParaRPr lang="en-US" dirty="0"/>
          </a:p>
        </p:txBody>
      </p:sp>
      <p:sp>
        <p:nvSpPr>
          <p:cNvPr id="153604" name="Slide Number Placeholder 3"/>
          <p:cNvSpPr>
            <a:spLocks noGrp="1"/>
          </p:cNvSpPr>
          <p:nvPr>
            <p:ph type="sldNum" sz="quarter" idx="5"/>
          </p:nvPr>
        </p:nvSpPr>
        <p:spPr/>
        <p:txBody>
          <a:bodyPr/>
          <a:lstStyle/>
          <a:p>
            <a:pPr>
              <a:defRPr/>
            </a:pPr>
            <a:fld id="{322C451C-9B25-46D9-A775-63EE0F6BA65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Like other invasive species, Phragmites displaces native plants. In the top photo, you can see why. It can grow extremely tall and dense.  Unlike the previously mentioned species, Phragmites is an emergent plant meaning it grows in the wet areas alongside bodies of water or in other wetland spots. Because of this, it can also greatly affect fish habitat. Additionally, because of it’s great height, people have seen decreases in their property values. When Phragmites grows to its maximum height on a shoreline, views and access points are disrupted. Beyond the ecological and economical harm, Phragmites can also lead to an increased fire risk. Dead and seasoned stalks, when packed in such a dense manner, can easily cause a rapid-burning fire. However, under controlled situations, this is also a method for removing remaining stalks after a plant as been chemically treated. (When a plant is chemically treated, the remaining stalks remain on-site and dry out. Burning is one method for removing that dead bio-mass.)</a:t>
            </a:r>
          </a:p>
          <a:p>
            <a:endParaRPr lang="en-US" dirty="0"/>
          </a:p>
          <a:p>
            <a:r>
              <a:rPr lang="en-US" dirty="0"/>
              <a:t>It is important to note that there is also a native Phragmites. It looks very similar but in general, is much less robust. It grows less densely and the seed heads are smaller. When in doubt, certain parts of the plant can be measured to confirm identification. </a:t>
            </a:r>
          </a:p>
          <a:p>
            <a:endParaRPr lang="en-US" dirty="0"/>
          </a:p>
        </p:txBody>
      </p:sp>
      <p:sp>
        <p:nvSpPr>
          <p:cNvPr id="152580" name="Slide Number Placeholder 3"/>
          <p:cNvSpPr>
            <a:spLocks noGrp="1"/>
          </p:cNvSpPr>
          <p:nvPr>
            <p:ph type="sldNum" sz="quarter" idx="5"/>
          </p:nvPr>
        </p:nvSpPr>
        <p:spPr/>
        <p:txBody>
          <a:bodyPr/>
          <a:lstStyle/>
          <a:p>
            <a:pPr>
              <a:defRPr/>
            </a:pPr>
            <a:fld id="{8E1E9A36-52BD-4B8C-B3B4-07311759583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fortunate to not have a lot of oriental bittersweet in northwest Michigan. However, it is becoming more prevalent in some areas, causing it to be a species of concern. Often used in holiday crafts, the many berries of oriental bittersweet are easily spread by birds and when moved from place to place by humans or forces of nature. Oriental bittersweet is different in that it is a heavy, woody vine which climbs trees. Instead of directly out-competing understory plants (which it can also do), bittersweet harms larger trees by completely overtaking the canopy. (See above, top photo.)</a:t>
            </a:r>
          </a:p>
          <a:p>
            <a:endParaRPr lang="en-US" dirty="0"/>
          </a:p>
          <a:p>
            <a:r>
              <a:rPr lang="en-US" dirty="0"/>
              <a:t>The native species, American bittersweet, looks quite similar but has elliptical leaves, rather than rounded. The berries also </a:t>
            </a:r>
            <a:r>
              <a:rPr lang="en-US"/>
              <a:t>appear different.  </a:t>
            </a:r>
            <a:endParaRPr lang="en-US" dirty="0"/>
          </a:p>
        </p:txBody>
      </p:sp>
      <p:sp>
        <p:nvSpPr>
          <p:cNvPr id="4" name="Slide Number Placeholder 3"/>
          <p:cNvSpPr>
            <a:spLocks noGrp="1"/>
          </p:cNvSpPr>
          <p:nvPr>
            <p:ph type="sldNum" sz="quarter" idx="10"/>
          </p:nvPr>
        </p:nvSpPr>
        <p:spPr/>
        <p:txBody>
          <a:bodyPr/>
          <a:lstStyle/>
          <a:p>
            <a:fld id="{60CAED06-9677-44DD-9BB2-319023E0535B}" type="slidenum">
              <a:rPr lang="en-US" smtClean="0"/>
              <a:pPr/>
              <a:t>13</a:t>
            </a:fld>
            <a:endParaRPr lang="en-US"/>
          </a:p>
        </p:txBody>
      </p:sp>
    </p:spTree>
    <p:extLst>
      <p:ext uri="{BB962C8B-B14F-4D97-AF65-F5344CB8AC3E}">
        <p14:creationId xmlns:p14="http://schemas.microsoft.com/office/powerpoint/2010/main" val="217893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on this slide are a handful of additional invasive species that are commonly seen in northwest Michigan. These would be more commonly seen on an invasive species hike.</a:t>
            </a:r>
          </a:p>
          <a:p>
            <a:r>
              <a:rPr lang="en-US" b="1" dirty="0"/>
              <a:t>Baby’s breath </a:t>
            </a:r>
            <a:r>
              <a:rPr lang="en-US" dirty="0"/>
              <a:t>– introduced as an ornamental and still sold in wildflower mixes. Grows primarily on sand dunes but can spread elsewhere, especially in sandy soil</a:t>
            </a:r>
          </a:p>
          <a:p>
            <a:r>
              <a:rPr lang="en-US" b="1" dirty="0"/>
              <a:t>Japanese barberry </a:t>
            </a:r>
            <a:r>
              <a:rPr lang="en-US" dirty="0"/>
              <a:t>– also introduced as an ornamental and also still sold. Often sold in the burgundy color but can be green as well. Both colors are found in areas that have been infested. Barberry is thorny and known to harbor black-legged ticks.</a:t>
            </a:r>
          </a:p>
          <a:p>
            <a:r>
              <a:rPr lang="en-US" b="1" dirty="0" err="1"/>
              <a:t>Puple</a:t>
            </a:r>
            <a:r>
              <a:rPr lang="en-US" b="1" dirty="0"/>
              <a:t> loosestrife </a:t>
            </a:r>
            <a:r>
              <a:rPr lang="en-US" dirty="0"/>
              <a:t>– A restricted plant in the state of Michigan but still common enough to spot along wetlands and other bodies of water. A very vibrant purple. Loosestrife is often kept in check by biocontrol – beetles that only eat this plant are released and consume the foliage</a:t>
            </a:r>
          </a:p>
          <a:p>
            <a:r>
              <a:rPr lang="en-US" b="1" dirty="0"/>
              <a:t>Dame’s rocket </a:t>
            </a:r>
            <a:r>
              <a:rPr lang="en-US" dirty="0"/>
              <a:t>– leaves and stem resemble garlic mustard but has white, purple, or pale purple flowers with four petals. This can often be confused with phlox which has five petals. </a:t>
            </a:r>
          </a:p>
          <a:p>
            <a:r>
              <a:rPr lang="en-US" b="1" dirty="0"/>
              <a:t>Spotted knapweed </a:t>
            </a:r>
            <a:r>
              <a:rPr lang="en-US" dirty="0"/>
              <a:t>– Like garlic mustard, knapweed is allelopathic, releasing chemicals that hinders the growth of neighboring plants. An alternative name in “Star thistle” – given as a more appealing option because this plant is a favorite among bee-keepers. </a:t>
            </a:r>
          </a:p>
        </p:txBody>
      </p:sp>
      <p:sp>
        <p:nvSpPr>
          <p:cNvPr id="4" name="Slide Number Placeholder 3"/>
          <p:cNvSpPr>
            <a:spLocks noGrp="1"/>
          </p:cNvSpPr>
          <p:nvPr>
            <p:ph type="sldNum" sz="quarter" idx="10"/>
          </p:nvPr>
        </p:nvSpPr>
        <p:spPr/>
        <p:txBody>
          <a:bodyPr/>
          <a:lstStyle/>
          <a:p>
            <a:fld id="{60CAED06-9677-44DD-9BB2-319023E0535B}" type="slidenum">
              <a:rPr lang="en-US" smtClean="0"/>
              <a:pPr/>
              <a:t>14</a:t>
            </a:fld>
            <a:endParaRPr lang="en-US"/>
          </a:p>
        </p:txBody>
      </p:sp>
    </p:spTree>
    <p:extLst>
      <p:ext uri="{BB962C8B-B14F-4D97-AF65-F5344CB8AC3E}">
        <p14:creationId xmlns:p14="http://schemas.microsoft.com/office/powerpoint/2010/main" val="274914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someone is familiar with invasive species they can easily </a:t>
            </a:r>
            <a:r>
              <a:rPr lang="en-US" b="1" dirty="0"/>
              <a:t>REPORT</a:t>
            </a:r>
            <a:r>
              <a:rPr lang="en-US" dirty="0"/>
              <a:t> a finding online via the Midwest Invasive Species Information Network. Using your computer or phone’s app, a GPS coordinate is taken that allows plant information to be sent directly to invasive species professionals. </a:t>
            </a:r>
          </a:p>
          <a:p>
            <a:endParaRPr lang="en-US" dirty="0"/>
          </a:p>
          <a:p>
            <a:r>
              <a:rPr lang="en-US" dirty="0"/>
              <a:t>The easiest way to take action is to </a:t>
            </a:r>
            <a:r>
              <a:rPr lang="en-US" b="1" dirty="0"/>
              <a:t>STOP THE SPREAD</a:t>
            </a:r>
            <a:r>
              <a:rPr lang="en-US" dirty="0"/>
              <a:t>! Clean out the treads of boots and bike tires before leaving a natural area. This prevents any trapped seeds from being moved elsewhere. Also, don’t plant invasive species in your garden. Become familiar with what invasive species are still being sold and look for non-</a:t>
            </a:r>
            <a:r>
              <a:rPr lang="en-US" dirty="0" err="1"/>
              <a:t>invasives</a:t>
            </a:r>
            <a:r>
              <a:rPr lang="en-US" dirty="0"/>
              <a:t> or even better, a native!</a:t>
            </a:r>
          </a:p>
          <a:p>
            <a:endParaRPr lang="en-US" dirty="0"/>
          </a:p>
          <a:p>
            <a:r>
              <a:rPr lang="en-US" dirty="0"/>
              <a:t>Want to go a step further? </a:t>
            </a:r>
            <a:r>
              <a:rPr lang="en-US" b="1" dirty="0"/>
              <a:t>SPREAD THE WORD</a:t>
            </a:r>
            <a:r>
              <a:rPr lang="en-US" dirty="0"/>
              <a:t>. Head over to ISN’s website for a digital planting guide and send it to people who love to garden. Also, encourage students to tell others about what they have learned. Word of mouth and continuing education is critical to invasive species management.</a:t>
            </a:r>
          </a:p>
          <a:p>
            <a:endParaRPr lang="en-US" dirty="0"/>
          </a:p>
          <a:p>
            <a:r>
              <a:rPr lang="en-US" b="1" dirty="0"/>
              <a:t>GET INVOLVED</a:t>
            </a:r>
            <a:r>
              <a:rPr lang="en-US" dirty="0"/>
              <a:t>. There are wonderful opportunities in this region for students who want to get involved in invasive species work. Single students or entire classes can join us at an event to gain hands-on management experience and to see how landscapes have been affected by invasive species – and how helping to manage the population is benefiting the ecosystem.   </a:t>
            </a:r>
          </a:p>
        </p:txBody>
      </p:sp>
      <p:sp>
        <p:nvSpPr>
          <p:cNvPr id="4" name="Slide Number Placeholder 3"/>
          <p:cNvSpPr>
            <a:spLocks noGrp="1"/>
          </p:cNvSpPr>
          <p:nvPr>
            <p:ph type="sldNum" sz="quarter" idx="10"/>
          </p:nvPr>
        </p:nvSpPr>
        <p:spPr/>
        <p:txBody>
          <a:bodyPr/>
          <a:lstStyle/>
          <a:p>
            <a:fld id="{60CAED06-9677-44DD-9BB2-319023E0535B}" type="slidenum">
              <a:rPr lang="en-US" smtClean="0"/>
              <a:pPr/>
              <a:t>15</a:t>
            </a:fld>
            <a:endParaRPr lang="en-US"/>
          </a:p>
        </p:txBody>
      </p:sp>
    </p:spTree>
    <p:extLst>
      <p:ext uri="{BB962C8B-B14F-4D97-AF65-F5344CB8AC3E}">
        <p14:creationId xmlns:p14="http://schemas.microsoft.com/office/powerpoint/2010/main" val="188165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provide perfect examples of why native plants are so important and how much the introduction of an invasive species can affect pollinators. Monarch caterpillars rely on a single type of plant to survive – milkweed. (Above photo shows them resting on joe-</a:t>
            </a:r>
            <a:r>
              <a:rPr lang="en-US" dirty="0" err="1"/>
              <a:t>pye</a:t>
            </a:r>
            <a:r>
              <a:rPr lang="en-US" dirty="0"/>
              <a:t> weed.) With an increase in habitat loss due to development and over-crowding by invasive species, milkweed numbers are depleted which greatly affects the monarch butterfly population. Additionally some invasive plants pose a bigger threat! Black swallow-</a:t>
            </a:r>
            <a:r>
              <a:rPr lang="en-US" dirty="0" err="1"/>
              <a:t>worts</a:t>
            </a:r>
            <a:r>
              <a:rPr lang="en-US" dirty="0"/>
              <a:t>, for example, are members of the milkweed family but monarch caterpillars cannot eat them. For some reason, female monarchs will lay their eggs on the swallow-</a:t>
            </a:r>
            <a:r>
              <a:rPr lang="en-US" dirty="0" err="1"/>
              <a:t>worts</a:t>
            </a:r>
            <a:r>
              <a:rPr lang="en-US" dirty="0"/>
              <a:t>, even if milkweed plants are growing in the same field – the reasoning for this is unknown. When the eggs hatch, there is no food source available causing the caterpillars to die. </a:t>
            </a:r>
          </a:p>
          <a:p>
            <a:endParaRPr lang="en-US" dirty="0"/>
          </a:p>
          <a:p>
            <a:r>
              <a:rPr lang="en-US" dirty="0"/>
              <a:t>Bees are the more commonly recognized pollinators but often less respected! They are crucial to the success of not only native wildflower populations but our own food supply. Heathy, diverse, and native habitats are imperative to their success. </a:t>
            </a:r>
          </a:p>
        </p:txBody>
      </p:sp>
      <p:sp>
        <p:nvSpPr>
          <p:cNvPr id="4" name="Slide Number Placeholder 3"/>
          <p:cNvSpPr>
            <a:spLocks noGrp="1"/>
          </p:cNvSpPr>
          <p:nvPr>
            <p:ph type="sldNum" sz="quarter" idx="10"/>
          </p:nvPr>
        </p:nvSpPr>
        <p:spPr/>
        <p:txBody>
          <a:bodyPr/>
          <a:lstStyle/>
          <a:p>
            <a:fld id="{60CAED06-9677-44DD-9BB2-319023E0535B}" type="slidenum">
              <a:rPr lang="en-US" smtClean="0"/>
              <a:pPr/>
              <a:t>3</a:t>
            </a:fld>
            <a:endParaRPr lang="en-US"/>
          </a:p>
        </p:txBody>
      </p:sp>
    </p:spTree>
    <p:extLst>
      <p:ext uri="{BB962C8B-B14F-4D97-AF65-F5344CB8AC3E}">
        <p14:creationId xmlns:p14="http://schemas.microsoft.com/office/powerpoint/2010/main" val="207001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666633"/>
                </a:solidFill>
                <a:latin typeface="Lucida Sans" pitchFamily="34" charset="0"/>
              </a:rPr>
              <a:t>Source: </a:t>
            </a:r>
            <a:r>
              <a:rPr lang="en-US" dirty="0" err="1">
                <a:solidFill>
                  <a:srgbClr val="666633"/>
                </a:solidFill>
                <a:latin typeface="Lucida Sans" pitchFamily="34" charset="0"/>
              </a:rPr>
              <a:t>Tallamy</a:t>
            </a:r>
            <a:r>
              <a:rPr lang="en-US" dirty="0">
                <a:solidFill>
                  <a:srgbClr val="666633"/>
                </a:solidFill>
                <a:latin typeface="Lucida Sans" pitchFamily="34" charset="0"/>
              </a:rPr>
              <a:t>, Doug. </a:t>
            </a:r>
            <a:r>
              <a:rPr lang="en-US" u="sng" dirty="0">
                <a:solidFill>
                  <a:srgbClr val="666633"/>
                </a:solidFill>
                <a:latin typeface="Lucida Sans" pitchFamily="34" charset="0"/>
              </a:rPr>
              <a:t>Bringing Nature Home: How You Can Sustain Wildlife with Native Plants.</a:t>
            </a:r>
            <a:r>
              <a:rPr lang="en-US" dirty="0">
                <a:solidFill>
                  <a:srgbClr val="666633"/>
                </a:solidFill>
                <a:latin typeface="Lucida Sans" pitchFamily="34" charset="0"/>
              </a:rPr>
              <a:t> Timber Press, 2007.</a:t>
            </a:r>
          </a:p>
          <a:p>
            <a:endParaRPr lang="en-US" u="sng" dirty="0">
              <a:solidFill>
                <a:srgbClr val="666633"/>
              </a:solidFill>
              <a:latin typeface="Lucida Sans" pitchFamily="34" charset="0"/>
            </a:endParaRPr>
          </a:p>
          <a:p>
            <a:r>
              <a:rPr lang="en-US" u="none" dirty="0">
                <a:solidFill>
                  <a:srgbClr val="666633"/>
                </a:solidFill>
                <a:latin typeface="Lucida Sans" pitchFamily="34" charset="0"/>
              </a:rPr>
              <a:t>These are some other</a:t>
            </a:r>
            <a:r>
              <a:rPr lang="en-US" u="none" baseline="0" dirty="0">
                <a:solidFill>
                  <a:srgbClr val="666633"/>
                </a:solidFill>
                <a:latin typeface="Lucida Sans" pitchFamily="34" charset="0"/>
              </a:rPr>
              <a:t> great examples of native plant—native insect partnerships, beyond the monarch butterfly. (Fun fact: the sphinx moth is actually covered in </a:t>
            </a:r>
            <a:r>
              <a:rPr lang="en-US" u="none" baseline="0">
                <a:solidFill>
                  <a:srgbClr val="666633"/>
                </a:solidFill>
                <a:latin typeface="Lucida Sans" pitchFamily="34" charset="0"/>
              </a:rPr>
              <a:t>wasp larvae, </a:t>
            </a:r>
            <a:r>
              <a:rPr lang="en-US" u="none" baseline="0" dirty="0">
                <a:solidFill>
                  <a:srgbClr val="666633"/>
                </a:solidFill>
                <a:latin typeface="Lucida Sans" pitchFamily="34" charset="0"/>
              </a:rPr>
              <a:t>taking natural relationships a step further!). </a:t>
            </a:r>
          </a:p>
          <a:p>
            <a:endParaRPr lang="en-US" u="none" baseline="0" dirty="0">
              <a:solidFill>
                <a:srgbClr val="666633"/>
              </a:solidFill>
              <a:latin typeface="Lucida Sans" pitchFamily="34" charset="0"/>
            </a:endParaRPr>
          </a:p>
          <a:p>
            <a:r>
              <a:rPr lang="en-US" u="none" baseline="0" dirty="0">
                <a:solidFill>
                  <a:srgbClr val="666633"/>
                </a:solidFill>
                <a:latin typeface="Lucida Sans" pitchFamily="34" charset="0"/>
              </a:rPr>
              <a:t>Why should we care about a healthy insect population? Birds! Baby birds rely on nutrient-dense insects and grubs – they cannot and won’t consume seed at such a young age. </a:t>
            </a:r>
          </a:p>
        </p:txBody>
      </p:sp>
      <p:sp>
        <p:nvSpPr>
          <p:cNvPr id="175108" name="Slide Number Placeholder 3"/>
          <p:cNvSpPr>
            <a:spLocks noGrp="1"/>
          </p:cNvSpPr>
          <p:nvPr>
            <p:ph type="sldNum" sz="quarter" idx="5"/>
          </p:nvPr>
        </p:nvSpPr>
        <p:spPr/>
        <p:txBody>
          <a:bodyPr/>
          <a:lstStyle/>
          <a:p>
            <a:pPr>
              <a:defRPr/>
            </a:pPr>
            <a:fld id="{96B1AD66-420C-4C6C-A715-0725E67EBE95}"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slide and the next depict the incredible difference between native and invasive plants and the organisms they support. The numbers shown here are ONLY butterflies and moths and it is quite astounding that a species (and associated sub-species) of tree can support hundreds of insects. This example fits perfectly within the existing discussion on needing native plants to serve as the strong foundation of a large and diverse food chain. </a:t>
            </a:r>
          </a:p>
          <a:p>
            <a:pPr eaLnBrk="1" hangingPunct="1">
              <a:spcBef>
                <a:spcPct val="0"/>
              </a:spcBef>
            </a:pPr>
            <a:endParaRPr lang="en-US" dirty="0"/>
          </a:p>
          <a:p>
            <a:pPr eaLnBrk="1" hangingPunct="1">
              <a:spcBef>
                <a:spcPct val="0"/>
              </a:spcBef>
            </a:pPr>
            <a:endParaRPr lang="en-US" dirty="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3726C2-B0F8-4918-8C43-C7984BE77E92}" type="slidenum">
              <a:rPr lang="en-US" smtClean="0"/>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Invasive Phragmites is the plant listed on this chart that is prevalent throughout Michigan and frequently targeted locally – although it is important to note the other numbers as well. Much like our own native species, </a:t>
            </a:r>
            <a:r>
              <a:rPr lang="en-US" dirty="0" err="1"/>
              <a:t>invasives</a:t>
            </a:r>
            <a:r>
              <a:rPr lang="en-US" dirty="0"/>
              <a:t> often have a higher ecological purpose in the part of the world where they originated. They evolved to support their own organisms. However, when moved to a new area, they support very few (especially when compared to the numbers from the previous slide!). Some may argue that the plants simply have not been here long enough to become established for native herbivores. Unfortunately, that reasoning does not stick with plants such as Phragmites. Having been here for more than 300 years, it still only supports about 5 species. </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67933-7999-4D8F-B084-2DF0B5AED672}" type="slidenum">
              <a:rPr lang="en-US" smtClean="0"/>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 lot of people use the term “invasive” without knowing exactly what that means. Here is a breakdown of invasive qualities:</a:t>
            </a:r>
          </a:p>
          <a:p>
            <a:pPr eaLnBrk="1" hangingPunct="1">
              <a:spcBef>
                <a:spcPct val="0"/>
              </a:spcBef>
            </a:pPr>
            <a:endParaRPr lang="en-US" dirty="0"/>
          </a:p>
          <a:p>
            <a:pPr eaLnBrk="1" hangingPunct="1">
              <a:spcBef>
                <a:spcPct val="0"/>
              </a:spcBef>
            </a:pPr>
            <a:r>
              <a:rPr lang="en-US" b="1" dirty="0"/>
              <a:t>Non-native: </a:t>
            </a:r>
            <a:r>
              <a:rPr lang="en-US" dirty="0"/>
              <a:t>The plant (or animal) was introduced from another part of the world, whether that was Europe, Asia, or elsewhere. Some plants are irritating to us or seem to take over in places (poison ivy, for example) but because it is originally from Michigan, it is not considered invasive. </a:t>
            </a:r>
          </a:p>
          <a:p>
            <a:pPr eaLnBrk="1" hangingPunct="1">
              <a:spcBef>
                <a:spcPct val="0"/>
              </a:spcBef>
            </a:pPr>
            <a:endParaRPr lang="en-US" dirty="0"/>
          </a:p>
          <a:p>
            <a:pPr eaLnBrk="1" hangingPunct="1">
              <a:spcBef>
                <a:spcPct val="0"/>
              </a:spcBef>
            </a:pPr>
            <a:r>
              <a:rPr lang="en-US" b="1" dirty="0"/>
              <a:t>Few natural predators: </a:t>
            </a:r>
            <a:r>
              <a:rPr lang="en-US" dirty="0"/>
              <a:t>There is nothing to keep an invasive species “in check” once it arrives in a new location. No native insects feed on the foliage and no other animals consume the plant, allowing it to spread quickly. Some invasive species, like garlic mustard, taste bad to deer while others are outfitted with thorns (Japanese barberry). </a:t>
            </a:r>
          </a:p>
          <a:p>
            <a:pPr eaLnBrk="1" hangingPunct="1">
              <a:spcBef>
                <a:spcPct val="0"/>
              </a:spcBef>
            </a:pPr>
            <a:endParaRPr lang="en-US" dirty="0"/>
          </a:p>
          <a:p>
            <a:pPr eaLnBrk="1" hangingPunct="1">
              <a:spcBef>
                <a:spcPct val="0"/>
              </a:spcBef>
            </a:pPr>
            <a:r>
              <a:rPr lang="en-US" b="1" dirty="0"/>
              <a:t>Massive seed production: </a:t>
            </a:r>
            <a:r>
              <a:rPr lang="en-US" dirty="0"/>
              <a:t>Invasive species are able to reproduce at a faster and more prolific rate than many natives. Shown is a honeysuckle which contains thousands of berries. Invasive baby’s breath is known to have more than 14,000 seeds on a single plant. And the list goes on.  Additionally, many invasive plants have extensive root systems which allow them to spread even further. </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58BC71-EE48-4B57-BA0D-22DEE60FBF12}" type="slidenum">
              <a:rPr lang="en-US" smtClean="0"/>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Note the formal definition of invasive species. </a:t>
            </a:r>
          </a:p>
          <a:p>
            <a:pPr eaLnBrk="1" hangingPunct="1">
              <a:spcBef>
                <a:spcPct val="0"/>
              </a:spcBef>
            </a:pPr>
            <a:r>
              <a:rPr lang="en-US" b="1" dirty="0"/>
              <a:t>Trivia: </a:t>
            </a:r>
            <a:r>
              <a:rPr lang="en-US" dirty="0"/>
              <a:t>How much does the United States spend annually on invasive species (including management, prevention, education, etc.)? </a:t>
            </a:r>
            <a:r>
              <a:rPr lang="en-US" b="1" dirty="0"/>
              <a:t>Approximately 13 billion dollars. </a:t>
            </a:r>
          </a:p>
          <a:p>
            <a:pPr eaLnBrk="1" hangingPunct="1">
              <a:spcBef>
                <a:spcPct val="0"/>
              </a:spcBef>
            </a:pPr>
            <a:endParaRPr lang="en-US" dirty="0"/>
          </a:p>
          <a:p>
            <a:pPr eaLnBrk="1" hangingPunct="1">
              <a:spcBef>
                <a:spcPct val="0"/>
              </a:spcBef>
            </a:pPr>
            <a:r>
              <a:rPr lang="en-US" dirty="0"/>
              <a:t>When it comes to identifying an invasive species and managing it, it is crucial to act early, before people, the environment, or the economy are harmed. First image on right shows a single purple loosestrife plant which is relatively easy to manage. As soon as a plant spreads, it takes more money and more human-power to get it under control and successful management is less successful. (Flip to next image). For example, once purple loosestrife gets to a point where it has completely overrun a landscape, the task is much more daunting than it could have been if detection and management had occurred immediately. </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0F372A-4F3B-4FFA-95C5-9BC2DCECF7C8}" type="slidenum">
              <a:rPr lang="en-US" smtClean="0"/>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a:t>So, how do invasive species get here in the first place? </a:t>
            </a:r>
          </a:p>
          <a:p>
            <a:endParaRPr lang="en-US" dirty="0"/>
          </a:p>
          <a:p>
            <a:r>
              <a:rPr lang="en-US" b="1" dirty="0"/>
              <a:t>Imported accidentally </a:t>
            </a:r>
          </a:p>
          <a:p>
            <a:r>
              <a:rPr lang="en-US" dirty="0"/>
              <a:t>Example: Phragmites</a:t>
            </a:r>
          </a:p>
          <a:p>
            <a:r>
              <a:rPr lang="en-US" dirty="0"/>
              <a:t>Some are simply brought over on accident. Phragmites for example was believed to have been brought over as a packing material in ship ballast. There were no regulations for what plant material could and could not be moved 300 years ago. </a:t>
            </a:r>
          </a:p>
          <a:p>
            <a:endParaRPr lang="en-US" dirty="0"/>
          </a:p>
          <a:p>
            <a:r>
              <a:rPr lang="en-US" b="1" dirty="0"/>
              <a:t>Imported for gardens</a:t>
            </a:r>
          </a:p>
          <a:p>
            <a:r>
              <a:rPr lang="en-US" dirty="0"/>
              <a:t>Example: Buckthorns, Japanese barberry, Myrtle</a:t>
            </a:r>
          </a:p>
          <a:p>
            <a:r>
              <a:rPr lang="en-US" dirty="0"/>
              <a:t>50% of invasive plants are from gardens and many are still sold. While they often make good landscape features, invasive species rarely stay contained within a garden. Some spread via roots and creep into neighboring natural areas while others are have berries/seeds which are transported via wildlife. </a:t>
            </a:r>
          </a:p>
          <a:p>
            <a:endParaRPr lang="en-US" dirty="0"/>
          </a:p>
          <a:p>
            <a:r>
              <a:rPr lang="en-US" b="1" dirty="0"/>
              <a:t>Planted to manage soil erosion/create habitat</a:t>
            </a:r>
          </a:p>
          <a:p>
            <a:r>
              <a:rPr lang="en-US" b="0" dirty="0"/>
              <a:t>Example: Autumn olive</a:t>
            </a:r>
          </a:p>
          <a:p>
            <a:r>
              <a:rPr lang="en-US" b="0" dirty="0"/>
              <a:t>Other invasive species are here because they were planted intentionally before anyone knew the impact they would have on an area’s ecology, a “conservation oops”, if you will. Autumn olive is a perfect example. Planted to manage soil erosion and to provide wildlife habitat, it has now spread nearly beyond control, thriving in open fields, along forest edges, and next to lakes and rivers. Conservation Districts actually sold this plant to landowners in the 80’s and 90’s as a conservation tool. Now, efforts are being made to get the plant under control which is proving to be a major challenge. </a:t>
            </a:r>
          </a:p>
          <a:p>
            <a:endParaRPr lang="en-US" b="0" dirty="0"/>
          </a:p>
          <a:p>
            <a:r>
              <a:rPr lang="en-US" b="1" dirty="0"/>
              <a:t>Imported for food or medicine</a:t>
            </a:r>
          </a:p>
          <a:p>
            <a:r>
              <a:rPr lang="en-US" dirty="0"/>
              <a:t>Example: garlic mustard</a:t>
            </a:r>
          </a:p>
          <a:p>
            <a:r>
              <a:rPr lang="en-US" dirty="0"/>
              <a:t>Before modern medicine and developed cuisine, people relied on some invasive species for their basic needs. Garlic mustard was used as a salad green and provided a good source of several vitamins. Eventually, better options, like basil, came along and garlic mustard was allowed to escape cultivation and spread. </a:t>
            </a:r>
          </a:p>
          <a:p>
            <a:r>
              <a:rPr lang="en-US" b="1" dirty="0"/>
              <a:t>Trivia</a:t>
            </a:r>
            <a:r>
              <a:rPr lang="en-US" b="1" i="0" dirty="0"/>
              <a:t>: </a:t>
            </a:r>
            <a:r>
              <a:rPr lang="en-US" i="0" dirty="0"/>
              <a:t>All parts of a garlic mustard plant can be consumed. </a:t>
            </a:r>
          </a:p>
          <a:p>
            <a:endParaRPr lang="en-US" dirty="0"/>
          </a:p>
        </p:txBody>
      </p:sp>
      <p:sp>
        <p:nvSpPr>
          <p:cNvPr id="152580" name="Slide Number Placeholder 3"/>
          <p:cNvSpPr>
            <a:spLocks noGrp="1"/>
          </p:cNvSpPr>
          <p:nvPr>
            <p:ph type="sldNum" sz="quarter" idx="5"/>
          </p:nvPr>
        </p:nvSpPr>
        <p:spPr/>
        <p:txBody>
          <a:bodyPr/>
          <a:lstStyle/>
          <a:p>
            <a:pPr>
              <a:defRPr/>
            </a:pPr>
            <a:fld id="{33B3EE85-1DC1-4202-8324-ED5CA4014E0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Japanese knotweed is considered a priority species in northwest Michigan. Introduced from Japan, it evolved to grow through hardened lava meaning its roots are incredibly strong and long. They even have the ability to grow through concrete –meaning our roads and homes are at risk. Originally brought over as a garden ornamental it is now illegal to move or sell this plant in the state of Michigan, although many people still have existing populations on their own property. Because this plant can grow to be so huge (10-12 feet tall) and very, very dense, knotweed easily crowds out native species. Additionally, treatment is problematic. A fingernail-sized portion of the plant can form a new population. This means that any cutting, mowing, dumping, etc. simply spreads knotweed. The Invasive Species Network and similar organizations recommend chemical treatments for proper, successful management. </a:t>
            </a:r>
          </a:p>
          <a:p>
            <a:endParaRPr lang="en-US" dirty="0"/>
          </a:p>
          <a:p>
            <a:r>
              <a:rPr lang="en-US" dirty="0"/>
              <a:t>Note: Japanese knotweed is often mistaken for bamboo because of it’s size and the appearance of the segmented stalks. </a:t>
            </a:r>
          </a:p>
        </p:txBody>
      </p:sp>
      <p:sp>
        <p:nvSpPr>
          <p:cNvPr id="4" name="Slide Number Placeholder 3"/>
          <p:cNvSpPr>
            <a:spLocks noGrp="1"/>
          </p:cNvSpPr>
          <p:nvPr>
            <p:ph type="sldNum" sz="quarter" idx="5"/>
          </p:nvPr>
        </p:nvSpPr>
        <p:spPr/>
        <p:txBody>
          <a:bodyPr/>
          <a:lstStyle/>
          <a:p>
            <a:pPr>
              <a:defRPr/>
            </a:pPr>
            <a:fld id="{1C72AB5A-22A6-47E6-B864-DFE29E346EB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C744BC-1949-49D5-96C4-2C1E2AB36A6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44BC-1949-49D5-96C4-2C1E2AB36A6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44BC-1949-49D5-96C4-2C1E2AB36A6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44BC-1949-49D5-96C4-2C1E2AB36A6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744BC-1949-49D5-96C4-2C1E2AB36A6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744BC-1949-49D5-96C4-2C1E2AB36A63}"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C744BC-1949-49D5-96C4-2C1E2AB36A63}" type="datetimeFigureOut">
              <a:rPr lang="en-US" smtClean="0"/>
              <a:pPr/>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C744BC-1949-49D5-96C4-2C1E2AB36A63}" type="datetimeFigureOut">
              <a:rPr lang="en-US" smtClean="0"/>
              <a:pPr/>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744BC-1949-49D5-96C4-2C1E2AB36A63}" type="datetimeFigureOut">
              <a:rPr lang="en-US" smtClean="0"/>
              <a:pPr/>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744BC-1949-49D5-96C4-2C1E2AB36A63}"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744BC-1949-49D5-96C4-2C1E2AB36A63}"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DB597-D60E-4697-B3F5-7259DF5E75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744BC-1949-49D5-96C4-2C1E2AB36A63}" type="datetimeFigureOut">
              <a:rPr lang="en-US" smtClean="0"/>
              <a:pPr/>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DB597-D60E-4697-B3F5-7259DF5E75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hyperlink" Target="http://www.heraldextra.com/news/local/article_faad6975-d0a4-5564-8f43-e4ba0e2d5bf2.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mauritiusencyclopedia.com/History/Portuguese.htm" TargetMode="Externa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www.misin.msu.edu/facts/detail.php?id=6" TargetMode="Externa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A0AF14-5C70-4B33-937B-48EA96CF037D}"/>
              </a:ext>
            </a:extLst>
          </p:cNvPr>
          <p:cNvSpPr/>
          <p:nvPr/>
        </p:nvSpPr>
        <p:spPr>
          <a:xfrm>
            <a:off x="0" y="5334000"/>
            <a:ext cx="9144000" cy="1524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3"/>
          <p:cNvSpPr>
            <a:spLocks noChangeArrowheads="1"/>
          </p:cNvSpPr>
          <p:nvPr/>
        </p:nvSpPr>
        <p:spPr bwMode="auto">
          <a:xfrm>
            <a:off x="1641658" y="1138733"/>
            <a:ext cx="6248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800" dirty="0">
                <a:solidFill>
                  <a:schemeClr val="tx2">
                    <a:lumMod val="40000"/>
                    <a:lumOff val="60000"/>
                  </a:schemeClr>
                </a:solidFill>
                <a:latin typeface="Impact" panose="020B0806030902050204" pitchFamily="34" charset="0"/>
              </a:rPr>
              <a:t>Invasive Species in</a:t>
            </a:r>
          </a:p>
          <a:p>
            <a:pPr algn="ctr"/>
            <a:r>
              <a:rPr lang="en-US" sz="4800" dirty="0">
                <a:solidFill>
                  <a:schemeClr val="tx2">
                    <a:lumMod val="40000"/>
                    <a:lumOff val="60000"/>
                  </a:schemeClr>
                </a:solidFill>
                <a:latin typeface="Impact" panose="020B0806030902050204" pitchFamily="34" charset="0"/>
              </a:rPr>
              <a:t>Northwest Michigan</a:t>
            </a:r>
          </a:p>
        </p:txBody>
      </p:sp>
      <p:pic>
        <p:nvPicPr>
          <p:cNvPr id="11" name="Picture 10" descr="four.jpg"/>
          <p:cNvPicPr>
            <a:picLocks noChangeAspect="1"/>
          </p:cNvPicPr>
          <p:nvPr/>
        </p:nvPicPr>
        <p:blipFill>
          <a:blip r:embed="rId2" cstate="print"/>
          <a:stretch>
            <a:fillRect/>
          </a:stretch>
        </p:blipFill>
        <p:spPr>
          <a:xfrm>
            <a:off x="0" y="3080073"/>
            <a:ext cx="3517889" cy="2514600"/>
          </a:xfrm>
          <a:prstGeom prst="rect">
            <a:avLst/>
          </a:prstGeom>
        </p:spPr>
      </p:pic>
      <p:pic>
        <p:nvPicPr>
          <p:cNvPr id="1027" name="Picture 3" descr="S:\Images\species images\Invasive Plants\@Top 20 Species\Garlic Mustard (Alliaria petiolata)\flower cropped_Dylan Morgan.jpg"/>
          <p:cNvPicPr>
            <a:picLocks noChangeAspect="1" noChangeArrowheads="1"/>
          </p:cNvPicPr>
          <p:nvPr/>
        </p:nvPicPr>
        <p:blipFill rotWithShape="1">
          <a:blip r:embed="rId3" cstate="print"/>
          <a:srcRect l="7895" t="8306" r="23684" b="5720"/>
          <a:stretch/>
        </p:blipFill>
        <p:spPr bwMode="auto">
          <a:xfrm>
            <a:off x="3508558" y="3080073"/>
            <a:ext cx="2514600" cy="2514600"/>
          </a:xfrm>
          <a:prstGeom prst="rect">
            <a:avLst/>
          </a:prstGeom>
          <a:noFill/>
        </p:spPr>
      </p:pic>
      <p:pic>
        <p:nvPicPr>
          <p:cNvPr id="5" name="Picture 4">
            <a:extLst>
              <a:ext uri="{FF2B5EF4-FFF2-40B4-BE49-F238E27FC236}">
                <a16:creationId xmlns:a16="http://schemas.microsoft.com/office/drawing/2014/main" id="{9B472148-1E8C-42B0-ADDF-B1DC6A42B54E}"/>
              </a:ext>
            </a:extLst>
          </p:cNvPr>
          <p:cNvPicPr>
            <a:picLocks noChangeAspect="1"/>
          </p:cNvPicPr>
          <p:nvPr/>
        </p:nvPicPr>
        <p:blipFill rotWithShape="1">
          <a:blip r:embed="rId4">
            <a:extLst>
              <a:ext uri="{28A0092B-C50C-407E-A947-70E740481C1C}">
                <a14:useLocalDpi xmlns:a14="http://schemas.microsoft.com/office/drawing/2010/main" val="0"/>
              </a:ext>
            </a:extLst>
          </a:blip>
          <a:srcRect l="14507" t="11307" r="9422" b="7212"/>
          <a:stretch/>
        </p:blipFill>
        <p:spPr>
          <a:xfrm>
            <a:off x="6013827" y="3080073"/>
            <a:ext cx="3130173" cy="2514601"/>
          </a:xfrm>
          <a:prstGeom prst="rect">
            <a:avLst/>
          </a:prstGeom>
        </p:spPr>
      </p:pic>
      <p:pic>
        <p:nvPicPr>
          <p:cNvPr id="7" name="Picture 6">
            <a:extLst>
              <a:ext uri="{FF2B5EF4-FFF2-40B4-BE49-F238E27FC236}">
                <a16:creationId xmlns:a16="http://schemas.microsoft.com/office/drawing/2014/main" id="{67F17AC3-8A85-4FEE-8124-BF0CBBD37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00834"/>
            <a:ext cx="2895600" cy="1132438"/>
          </a:xfrm>
          <a:prstGeom prst="rect">
            <a:avLst/>
          </a:prstGeom>
        </p:spPr>
      </p:pic>
      <p:cxnSp>
        <p:nvCxnSpPr>
          <p:cNvPr id="13" name="Straight Connector 12">
            <a:extLst>
              <a:ext uri="{FF2B5EF4-FFF2-40B4-BE49-F238E27FC236}">
                <a16:creationId xmlns:a16="http://schemas.microsoft.com/office/drawing/2014/main" id="{D9B0F4B9-D213-407E-9F0B-4268BC58A52C}"/>
              </a:ext>
            </a:extLst>
          </p:cNvPr>
          <p:cNvCxnSpPr>
            <a:cxnSpLocks/>
          </p:cNvCxnSpPr>
          <p:nvPr/>
        </p:nvCxnSpPr>
        <p:spPr>
          <a:xfrm>
            <a:off x="0" y="5594673"/>
            <a:ext cx="9144000"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55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descr="Image001.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657600" y="4267200"/>
            <a:ext cx="1352550" cy="2438400"/>
          </a:xfrm>
        </p:spPr>
      </p:pic>
      <p:sp>
        <p:nvSpPr>
          <p:cNvPr id="4" name="Rectangle 8"/>
          <p:cNvSpPr>
            <a:spLocks noChangeArrowheads="1"/>
          </p:cNvSpPr>
          <p:nvPr/>
        </p:nvSpPr>
        <p:spPr bwMode="auto">
          <a:xfrm>
            <a:off x="0" y="0"/>
            <a:ext cx="9144000" cy="984885"/>
          </a:xfrm>
          <a:prstGeom prst="rect">
            <a:avLst/>
          </a:prstGeom>
          <a:noFill/>
          <a:ln w="9525">
            <a:noFill/>
            <a:miter lim="800000"/>
            <a:headEnd/>
            <a:tailEnd/>
          </a:ln>
        </p:spPr>
        <p:txBody>
          <a:bodyPr wrap="square">
            <a:spAutoFit/>
          </a:bodyPr>
          <a:lstStyle/>
          <a:p>
            <a:pPr algn="ctr">
              <a:defRPr/>
            </a:pPr>
            <a:r>
              <a:rPr lang="en-US" sz="4000" dirty="0">
                <a:solidFill>
                  <a:srgbClr val="729A48"/>
                </a:solidFill>
                <a:latin typeface="Impact" panose="020B0806030902050204" pitchFamily="34" charset="0"/>
              </a:rPr>
              <a:t>Japanese knotweed</a:t>
            </a:r>
          </a:p>
          <a:p>
            <a:pPr algn="ctr">
              <a:defRPr/>
            </a:pPr>
            <a:r>
              <a:rPr lang="en-US" i="1" dirty="0">
                <a:solidFill>
                  <a:srgbClr val="7290C9"/>
                </a:solidFill>
                <a:latin typeface="+mn-lt"/>
              </a:rPr>
              <a:t>Polygonum </a:t>
            </a:r>
            <a:r>
              <a:rPr lang="en-US" i="1" dirty="0" err="1">
                <a:solidFill>
                  <a:srgbClr val="7290C9"/>
                </a:solidFill>
                <a:latin typeface="+mn-lt"/>
              </a:rPr>
              <a:t>cuspidatum</a:t>
            </a:r>
            <a:r>
              <a:rPr lang="en-US" i="1" dirty="0">
                <a:solidFill>
                  <a:srgbClr val="7290C9"/>
                </a:solidFill>
                <a:latin typeface="+mn-lt"/>
              </a:rPr>
              <a:t> (Fallopia japonica)</a:t>
            </a:r>
            <a:endParaRPr lang="en-US" dirty="0">
              <a:solidFill>
                <a:srgbClr val="7290C9"/>
              </a:solidFill>
              <a:latin typeface="+mn-lt"/>
            </a:endParaRPr>
          </a:p>
        </p:txBody>
      </p:sp>
      <p:pic>
        <p:nvPicPr>
          <p:cNvPr id="22532" name="Picture 11" descr="road side stan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2672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Knotweed proble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990600"/>
            <a:ext cx="47244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57200" y="3886200"/>
            <a:ext cx="1935163" cy="276225"/>
          </a:xfrm>
          <a:prstGeom prst="rect">
            <a:avLst/>
          </a:prstGeom>
          <a:noFill/>
          <a:ln w="9525">
            <a:noFill/>
            <a:miter lim="800000"/>
            <a:headEnd/>
            <a:tailEnd/>
          </a:ln>
        </p:spPr>
        <p:txBody>
          <a:bodyPr>
            <a:spAutoFit/>
          </a:bodyPr>
          <a:lstStyle/>
          <a:p>
            <a:pPr>
              <a:defRPr/>
            </a:pPr>
            <a:r>
              <a:rPr lang="en-US" sz="1200" dirty="0">
                <a:solidFill>
                  <a:schemeClr val="accent2"/>
                </a:solidFill>
                <a:latin typeface="+mn-lt"/>
              </a:rPr>
              <a:t>Buyabetterhome.co.uk</a:t>
            </a:r>
          </a:p>
        </p:txBody>
      </p:sp>
      <p:sp>
        <p:nvSpPr>
          <p:cNvPr id="11" name="TextBox 10"/>
          <p:cNvSpPr txBox="1"/>
          <p:nvPr/>
        </p:nvSpPr>
        <p:spPr>
          <a:xfrm>
            <a:off x="5113338" y="3352800"/>
            <a:ext cx="3962400" cy="338554"/>
          </a:xfrm>
          <a:prstGeom prst="rect">
            <a:avLst/>
          </a:prstGeom>
          <a:noFill/>
        </p:spPr>
        <p:txBody>
          <a:bodyPr>
            <a:spAutoFit/>
          </a:bodyPr>
          <a:lstStyle/>
          <a:p>
            <a:pPr algn="ctr">
              <a:defRPr/>
            </a:pPr>
            <a:r>
              <a:rPr lang="en-US" sz="1600" b="1" dirty="0">
                <a:solidFill>
                  <a:schemeClr val="bg1"/>
                </a:solidFill>
                <a:latin typeface="+mn-lt"/>
              </a:rPr>
              <a:t>Traditional uses:  </a:t>
            </a:r>
            <a:r>
              <a:rPr lang="en-US" sz="1600" dirty="0">
                <a:solidFill>
                  <a:schemeClr val="bg1"/>
                </a:solidFill>
                <a:latin typeface="+mn-lt"/>
              </a:rPr>
              <a:t>food, medicine.</a:t>
            </a:r>
          </a:p>
        </p:txBody>
      </p:sp>
      <p:sp>
        <p:nvSpPr>
          <p:cNvPr id="13" name="TextBox 12"/>
          <p:cNvSpPr txBox="1">
            <a:spLocks noChangeArrowheads="1"/>
          </p:cNvSpPr>
          <p:nvPr/>
        </p:nvSpPr>
        <p:spPr bwMode="auto">
          <a:xfrm rot="16200000">
            <a:off x="3923506" y="5632563"/>
            <a:ext cx="1935163" cy="276225"/>
          </a:xfrm>
          <a:prstGeom prst="rect">
            <a:avLst/>
          </a:prstGeom>
          <a:noFill/>
          <a:ln w="9525">
            <a:noFill/>
            <a:miter lim="800000"/>
            <a:headEnd/>
            <a:tailEnd/>
          </a:ln>
        </p:spPr>
        <p:txBody>
          <a:bodyPr>
            <a:spAutoFit/>
          </a:bodyPr>
          <a:lstStyle/>
          <a:p>
            <a:pPr>
              <a:defRPr/>
            </a:pPr>
            <a:r>
              <a:rPr lang="en-US" sz="1200" dirty="0">
                <a:solidFill>
                  <a:schemeClr val="accent2"/>
                </a:solidFill>
                <a:latin typeface="+mn-lt"/>
              </a:rPr>
              <a:t>Bradley </a:t>
            </a:r>
            <a:r>
              <a:rPr lang="en-US" sz="1200" dirty="0" err="1">
                <a:solidFill>
                  <a:schemeClr val="accent2"/>
                </a:solidFill>
                <a:latin typeface="+mn-lt"/>
              </a:rPr>
              <a:t>Kriekhaus</a:t>
            </a:r>
            <a:r>
              <a:rPr lang="en-US" sz="1200" dirty="0">
                <a:solidFill>
                  <a:schemeClr val="accent2"/>
                </a:solidFill>
                <a:latin typeface="+mn-lt"/>
              </a:rPr>
              <a:t>, USFS</a:t>
            </a:r>
          </a:p>
        </p:txBody>
      </p:sp>
      <p:sp>
        <p:nvSpPr>
          <p:cNvPr id="14" name="TextBox 13"/>
          <p:cNvSpPr txBox="1">
            <a:spLocks noChangeArrowheads="1"/>
          </p:cNvSpPr>
          <p:nvPr/>
        </p:nvSpPr>
        <p:spPr bwMode="auto">
          <a:xfrm>
            <a:off x="304800" y="6452566"/>
            <a:ext cx="1935163" cy="276225"/>
          </a:xfrm>
          <a:prstGeom prst="rect">
            <a:avLst/>
          </a:prstGeom>
          <a:noFill/>
          <a:ln w="9525">
            <a:noFill/>
            <a:miter lim="800000"/>
            <a:headEnd/>
            <a:tailEnd/>
          </a:ln>
        </p:spPr>
        <p:txBody>
          <a:bodyPr>
            <a:spAutoFit/>
          </a:bodyPr>
          <a:lstStyle/>
          <a:p>
            <a:pPr>
              <a:defRPr/>
            </a:pPr>
            <a:r>
              <a:rPr lang="en-US" sz="1200" dirty="0">
                <a:solidFill>
                  <a:schemeClr val="accent2"/>
                </a:solidFill>
                <a:latin typeface="+mn-lt"/>
              </a:rPr>
              <a:t>Randy </a:t>
            </a:r>
            <a:r>
              <a:rPr lang="en-US" sz="1200" dirty="0" err="1">
                <a:solidFill>
                  <a:schemeClr val="accent2"/>
                </a:solidFill>
                <a:latin typeface="+mn-lt"/>
              </a:rPr>
              <a:t>Westrbooks</a:t>
            </a:r>
            <a:r>
              <a:rPr lang="en-US" sz="1200" dirty="0">
                <a:solidFill>
                  <a:schemeClr val="accent2"/>
                </a:solidFill>
                <a:latin typeface="+mn-lt"/>
              </a:rPr>
              <a:t>, USGS</a:t>
            </a:r>
          </a:p>
        </p:txBody>
      </p:sp>
      <p:sp>
        <p:nvSpPr>
          <p:cNvPr id="2" name="TextBox 1">
            <a:extLst>
              <a:ext uri="{FF2B5EF4-FFF2-40B4-BE49-F238E27FC236}">
                <a16:creationId xmlns:a16="http://schemas.microsoft.com/office/drawing/2014/main" id="{9E4E7CFD-70D6-4336-9B85-BBAC45362359}"/>
              </a:ext>
            </a:extLst>
          </p:cNvPr>
          <p:cNvSpPr txBox="1"/>
          <p:nvPr/>
        </p:nvSpPr>
        <p:spPr>
          <a:xfrm>
            <a:off x="5130800" y="984885"/>
            <a:ext cx="3860800" cy="1754326"/>
          </a:xfrm>
          <a:prstGeom prst="rect">
            <a:avLst/>
          </a:prstGeom>
          <a:noFill/>
        </p:spPr>
        <p:txBody>
          <a:bodyPr wrap="square" rtlCol="0">
            <a:spAutoFit/>
          </a:bodyPr>
          <a:lstStyle/>
          <a:p>
            <a:pPr algn="ctr">
              <a:lnSpc>
                <a:spcPct val="150000"/>
              </a:lnSpc>
            </a:pPr>
            <a:r>
              <a:rPr lang="en-US" sz="2400" dirty="0">
                <a:solidFill>
                  <a:schemeClr val="tx2">
                    <a:lumMod val="60000"/>
                    <a:lumOff val="40000"/>
                  </a:schemeClr>
                </a:solidFill>
              </a:rPr>
              <a:t>Native to Asia</a:t>
            </a:r>
          </a:p>
          <a:p>
            <a:pPr algn="ctr">
              <a:lnSpc>
                <a:spcPct val="150000"/>
              </a:lnSpc>
            </a:pPr>
            <a:r>
              <a:rPr lang="en-US" sz="2400" dirty="0">
                <a:solidFill>
                  <a:schemeClr val="tx2">
                    <a:lumMod val="60000"/>
                    <a:lumOff val="40000"/>
                  </a:schemeClr>
                </a:solidFill>
              </a:rPr>
              <a:t>Introduced as an ornamental</a:t>
            </a:r>
          </a:p>
          <a:p>
            <a:pPr algn="ctr">
              <a:lnSpc>
                <a:spcPct val="150000"/>
              </a:lnSpc>
            </a:pPr>
            <a:r>
              <a:rPr lang="en-US" sz="2400" dirty="0">
                <a:solidFill>
                  <a:srgbClr val="FF0000"/>
                </a:solidFill>
              </a:rPr>
              <a:t>Illegal in Michigan</a:t>
            </a:r>
          </a:p>
        </p:txBody>
      </p:sp>
      <p:sp>
        <p:nvSpPr>
          <p:cNvPr id="3" name="TextBox 2">
            <a:extLst>
              <a:ext uri="{FF2B5EF4-FFF2-40B4-BE49-F238E27FC236}">
                <a16:creationId xmlns:a16="http://schemas.microsoft.com/office/drawing/2014/main" id="{EB9E2383-22F9-4BF7-9465-D236241BAEDC}"/>
              </a:ext>
            </a:extLst>
          </p:cNvPr>
          <p:cNvSpPr txBox="1"/>
          <p:nvPr/>
        </p:nvSpPr>
        <p:spPr>
          <a:xfrm>
            <a:off x="5197476" y="2898779"/>
            <a:ext cx="3717924" cy="2308324"/>
          </a:xfrm>
          <a:prstGeom prst="rect">
            <a:avLst/>
          </a:prstGeom>
          <a:noFill/>
        </p:spPr>
        <p:txBody>
          <a:bodyPr wrap="square" rtlCol="0">
            <a:spAutoFit/>
          </a:bodyPr>
          <a:lstStyle/>
          <a:p>
            <a:pPr>
              <a:lnSpc>
                <a:spcPct val="150000"/>
              </a:lnSpc>
            </a:pPr>
            <a:r>
              <a:rPr lang="en-US" sz="2400" b="1" dirty="0">
                <a:solidFill>
                  <a:schemeClr val="tx2">
                    <a:lumMod val="60000"/>
                    <a:lumOff val="40000"/>
                  </a:schemeClr>
                </a:solidFill>
              </a:rPr>
              <a:t>Problems: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Displaces native species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Difficult to control</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Can damage property</a:t>
            </a:r>
          </a:p>
        </p:txBody>
      </p:sp>
      <p:cxnSp>
        <p:nvCxnSpPr>
          <p:cNvPr id="6" name="Straight Connector 5">
            <a:extLst>
              <a:ext uri="{FF2B5EF4-FFF2-40B4-BE49-F238E27FC236}">
                <a16:creationId xmlns:a16="http://schemas.microsoft.com/office/drawing/2014/main" id="{6F1A18B6-49F4-408C-A2E0-92B40ED8640E}"/>
              </a:ext>
            </a:extLst>
          </p:cNvPr>
          <p:cNvCxnSpPr>
            <a:cxnSpLocks/>
          </p:cNvCxnSpPr>
          <p:nvPr/>
        </p:nvCxnSpPr>
        <p:spPr>
          <a:xfrm>
            <a:off x="6324600" y="2898779"/>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EFD6FBC-4C6C-4D6A-BE1D-671F84446B85}"/>
              </a:ext>
            </a:extLst>
          </p:cNvPr>
          <p:cNvPicPr>
            <a:picLocks noChangeAspect="1"/>
          </p:cNvPicPr>
          <p:nvPr/>
        </p:nvPicPr>
        <p:blipFill>
          <a:blip r:embed="rId6"/>
          <a:stretch>
            <a:fillRect/>
          </a:stretch>
        </p:blipFill>
        <p:spPr>
          <a:xfrm>
            <a:off x="6361434" y="5455917"/>
            <a:ext cx="1390008" cy="30483"/>
          </a:xfrm>
          <a:prstGeom prst="rect">
            <a:avLst/>
          </a:prstGeom>
        </p:spPr>
      </p:pic>
      <p:sp>
        <p:nvSpPr>
          <p:cNvPr id="19" name="TextBox 18">
            <a:extLst>
              <a:ext uri="{FF2B5EF4-FFF2-40B4-BE49-F238E27FC236}">
                <a16:creationId xmlns:a16="http://schemas.microsoft.com/office/drawing/2014/main" id="{AE668570-3134-459F-AF80-DBFF6D242F5B}"/>
              </a:ext>
            </a:extLst>
          </p:cNvPr>
          <p:cNvSpPr txBox="1"/>
          <p:nvPr/>
        </p:nvSpPr>
        <p:spPr>
          <a:xfrm>
            <a:off x="5164138" y="5688362"/>
            <a:ext cx="3860800" cy="967957"/>
          </a:xfrm>
          <a:prstGeom prst="rect">
            <a:avLst/>
          </a:prstGeom>
          <a:noFill/>
        </p:spPr>
        <p:txBody>
          <a:bodyPr wrap="square" rtlCol="0">
            <a:spAutoFit/>
          </a:bodyPr>
          <a:lstStyle/>
          <a:p>
            <a:pPr algn="ctr">
              <a:lnSpc>
                <a:spcPct val="150000"/>
              </a:lnSpc>
            </a:pPr>
            <a:r>
              <a:rPr lang="en-US" sz="2000" dirty="0">
                <a:solidFill>
                  <a:schemeClr val="tx2">
                    <a:lumMod val="60000"/>
                    <a:lumOff val="40000"/>
                  </a:schemeClr>
                </a:solidFill>
              </a:rPr>
              <a:t>10-12 feet tall</a:t>
            </a:r>
          </a:p>
          <a:p>
            <a:pPr algn="ctr">
              <a:lnSpc>
                <a:spcPct val="150000"/>
              </a:lnSpc>
            </a:pPr>
            <a:r>
              <a:rPr lang="en-US" sz="2000" dirty="0">
                <a:solidFill>
                  <a:schemeClr val="tx2">
                    <a:lumMod val="60000"/>
                    <a:lumOff val="40000"/>
                  </a:schemeClr>
                </a:solidFill>
              </a:rPr>
              <a:t>Often called “Michigan bamboo”</a:t>
            </a:r>
            <a:endParaRPr lang="en-US" sz="2000" dirty="0">
              <a:solidFill>
                <a:srgbClr val="FF0000"/>
              </a:solidFill>
            </a:endParaRPr>
          </a:p>
        </p:txBody>
      </p:sp>
    </p:spTree>
    <p:extLst>
      <p:ext uri="{BB962C8B-B14F-4D97-AF65-F5344CB8AC3E}">
        <p14:creationId xmlns:p14="http://schemas.microsoft.com/office/powerpoint/2010/main" val="41508613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mages\species images\Invasive Plants\Garlic Mustard (Alliaria petiolata)\rosette_Frankfort Hosp_Katie Grzesia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53" b="12421"/>
          <a:stretch/>
        </p:blipFill>
        <p:spPr bwMode="auto">
          <a:xfrm>
            <a:off x="161574" y="4873417"/>
            <a:ext cx="2847097" cy="189674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2"/>
          <p:cNvSpPr txBox="1">
            <a:spLocks/>
          </p:cNvSpPr>
          <p:nvPr/>
        </p:nvSpPr>
        <p:spPr>
          <a:xfrm>
            <a:off x="0" y="0"/>
            <a:ext cx="9144000" cy="1317625"/>
          </a:xfrm>
          <a:prstGeom prst="rect">
            <a:avLst/>
          </a:prstGeom>
        </p:spPr>
        <p:txBody>
          <a:bodyPr/>
          <a:lstStyle/>
          <a:p>
            <a:pPr algn="ctr" eaLnBrk="0" hangingPunct="0">
              <a:defRPr/>
            </a:pPr>
            <a:r>
              <a:rPr lang="en-US" sz="4500" dirty="0">
                <a:solidFill>
                  <a:srgbClr val="729A48"/>
                </a:solidFill>
                <a:latin typeface="Impact" panose="020B0806030902050204" pitchFamily="34" charset="0"/>
                <a:ea typeface="+mj-ea"/>
                <a:cs typeface="+mj-cs"/>
              </a:rPr>
              <a:t>Garlic Mustard</a:t>
            </a:r>
          </a:p>
          <a:p>
            <a:pPr algn="ctr" eaLnBrk="0" hangingPunct="0">
              <a:defRPr/>
            </a:pPr>
            <a:r>
              <a:rPr lang="en-US" sz="2000" i="1" dirty="0" err="1">
                <a:solidFill>
                  <a:srgbClr val="7290C9"/>
                </a:solidFill>
                <a:latin typeface="+mn-lt"/>
                <a:ea typeface="+mj-ea"/>
                <a:cs typeface="Arial" pitchFamily="34" charset="0"/>
              </a:rPr>
              <a:t>Alliaria</a:t>
            </a:r>
            <a:r>
              <a:rPr lang="en-US" sz="2000" i="1" dirty="0">
                <a:solidFill>
                  <a:srgbClr val="7290C9"/>
                </a:solidFill>
                <a:latin typeface="+mn-lt"/>
                <a:ea typeface="+mj-ea"/>
                <a:cs typeface="Arial" pitchFamily="34" charset="0"/>
              </a:rPr>
              <a:t> </a:t>
            </a:r>
            <a:r>
              <a:rPr lang="en-US" sz="2000" i="1" dirty="0" err="1">
                <a:solidFill>
                  <a:srgbClr val="7290C9"/>
                </a:solidFill>
                <a:latin typeface="+mn-lt"/>
                <a:ea typeface="+mj-ea"/>
                <a:cs typeface="Arial" pitchFamily="34" charset="0"/>
              </a:rPr>
              <a:t>petiolata</a:t>
            </a:r>
            <a:endParaRPr lang="en-US" sz="2000" i="1" dirty="0">
              <a:solidFill>
                <a:srgbClr val="7290C9"/>
              </a:solidFill>
              <a:latin typeface="+mn-lt"/>
              <a:ea typeface="+mj-ea"/>
              <a:cs typeface="Arial" pitchFamily="34" charset="0"/>
            </a:endParaRPr>
          </a:p>
        </p:txBody>
      </p:sp>
      <p:pic>
        <p:nvPicPr>
          <p:cNvPr id="8" name="Picture 7" descr="S:\Invasives\Garlic Mustard\Image009.jpg"/>
          <p:cNvPicPr>
            <a:picLocks noChangeAspect="1" noChangeArrowheads="1"/>
          </p:cNvPicPr>
          <p:nvPr/>
        </p:nvPicPr>
        <p:blipFill>
          <a:blip r:embed="rId4" cstate="print">
            <a:extLst/>
          </a:blip>
          <a:srcRect/>
          <a:stretch>
            <a:fillRect/>
          </a:stretch>
        </p:blipFill>
        <p:spPr bwMode="auto">
          <a:xfrm>
            <a:off x="161574" y="821267"/>
            <a:ext cx="2843705" cy="3962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a:extLst/>
        </p:spPr>
      </p:pic>
      <p:sp>
        <p:nvSpPr>
          <p:cNvPr id="13" name="TextBox 12"/>
          <p:cNvSpPr txBox="1"/>
          <p:nvPr/>
        </p:nvSpPr>
        <p:spPr>
          <a:xfrm>
            <a:off x="6553200" y="4728002"/>
            <a:ext cx="2590800" cy="646331"/>
          </a:xfrm>
          <a:prstGeom prst="rect">
            <a:avLst/>
          </a:prstGeom>
          <a:noFill/>
        </p:spPr>
        <p:txBody>
          <a:bodyPr wrap="square">
            <a:spAutoFit/>
          </a:bodyPr>
          <a:lstStyle/>
          <a:p>
            <a:pPr>
              <a:defRPr/>
            </a:pPr>
            <a:r>
              <a:rPr lang="en-US" b="1" dirty="0">
                <a:solidFill>
                  <a:schemeClr val="bg1"/>
                </a:solidFill>
                <a:latin typeface="+mn-lt"/>
              </a:rPr>
              <a:t>Traditional uses:</a:t>
            </a:r>
            <a:r>
              <a:rPr lang="en-US" dirty="0">
                <a:solidFill>
                  <a:schemeClr val="bg1"/>
                </a:solidFill>
                <a:latin typeface="+mn-lt"/>
              </a:rPr>
              <a:t> food, papermaking, animal feed</a:t>
            </a:r>
          </a:p>
        </p:txBody>
      </p:sp>
      <p:sp>
        <p:nvSpPr>
          <p:cNvPr id="16" name="TextBox 15"/>
          <p:cNvSpPr txBox="1"/>
          <p:nvPr/>
        </p:nvSpPr>
        <p:spPr>
          <a:xfrm>
            <a:off x="356896" y="6358259"/>
            <a:ext cx="2895599" cy="246221"/>
          </a:xfrm>
          <a:prstGeom prst="rect">
            <a:avLst/>
          </a:prstGeom>
          <a:noFill/>
        </p:spPr>
        <p:txBody>
          <a:bodyPr wrap="square">
            <a:spAutoFit/>
          </a:bodyPr>
          <a:lstStyle/>
          <a:p>
            <a:pPr>
              <a:defRPr/>
            </a:pPr>
            <a:r>
              <a:rPr lang="en-US" sz="1000" dirty="0">
                <a:solidFill>
                  <a:schemeClr val="accent2"/>
                </a:solidFill>
                <a:latin typeface="+mn-lt"/>
                <a:cs typeface="Arial" charset="0"/>
              </a:rPr>
              <a:t>Katie Grzesiak</a:t>
            </a:r>
          </a:p>
        </p:txBody>
      </p:sp>
      <p:sp>
        <p:nvSpPr>
          <p:cNvPr id="14" name="TextBox 13"/>
          <p:cNvSpPr txBox="1"/>
          <p:nvPr/>
        </p:nvSpPr>
        <p:spPr>
          <a:xfrm>
            <a:off x="109635" y="4608966"/>
            <a:ext cx="1023937" cy="246063"/>
          </a:xfrm>
          <a:prstGeom prst="rect">
            <a:avLst/>
          </a:prstGeom>
          <a:noFill/>
        </p:spPr>
        <p:txBody>
          <a:bodyPr>
            <a:spAutoFit/>
          </a:bodyPr>
          <a:lstStyle/>
          <a:p>
            <a:pPr algn="r">
              <a:defRPr/>
            </a:pPr>
            <a:r>
              <a:rPr lang="en-US" sz="1000" dirty="0">
                <a:solidFill>
                  <a:schemeClr val="accent2"/>
                </a:solidFill>
                <a:latin typeface="+mn-lt"/>
                <a:cs typeface="Arial" charset="0"/>
              </a:rPr>
              <a:t>Chris Evans</a:t>
            </a:r>
          </a:p>
        </p:txBody>
      </p:sp>
      <p:sp>
        <p:nvSpPr>
          <p:cNvPr id="17" name="TextBox 16">
            <a:extLst>
              <a:ext uri="{FF2B5EF4-FFF2-40B4-BE49-F238E27FC236}">
                <a16:creationId xmlns:a16="http://schemas.microsoft.com/office/drawing/2014/main" id="{9323376D-9E0E-4BDC-B986-3B09E8397AD8}"/>
              </a:ext>
            </a:extLst>
          </p:cNvPr>
          <p:cNvSpPr txBox="1"/>
          <p:nvPr/>
        </p:nvSpPr>
        <p:spPr>
          <a:xfrm>
            <a:off x="3252495" y="1007539"/>
            <a:ext cx="5410200" cy="1200329"/>
          </a:xfrm>
          <a:prstGeom prst="rect">
            <a:avLst/>
          </a:prstGeom>
          <a:noFill/>
        </p:spPr>
        <p:txBody>
          <a:bodyPr wrap="square" rtlCol="0">
            <a:spAutoFit/>
          </a:bodyPr>
          <a:lstStyle/>
          <a:p>
            <a:pPr algn="ctr">
              <a:lnSpc>
                <a:spcPct val="150000"/>
              </a:lnSpc>
            </a:pPr>
            <a:r>
              <a:rPr lang="en-US" sz="2400" dirty="0">
                <a:solidFill>
                  <a:schemeClr val="tx2">
                    <a:lumMod val="60000"/>
                    <a:lumOff val="40000"/>
                  </a:schemeClr>
                </a:solidFill>
              </a:rPr>
              <a:t>Native to Eurasia</a:t>
            </a:r>
          </a:p>
          <a:p>
            <a:pPr algn="ctr">
              <a:lnSpc>
                <a:spcPct val="150000"/>
              </a:lnSpc>
            </a:pPr>
            <a:r>
              <a:rPr lang="en-US" sz="2400" dirty="0">
                <a:solidFill>
                  <a:schemeClr val="tx2">
                    <a:lumMod val="60000"/>
                    <a:lumOff val="40000"/>
                  </a:schemeClr>
                </a:solidFill>
              </a:rPr>
              <a:t>Introduced as a food source</a:t>
            </a:r>
          </a:p>
        </p:txBody>
      </p:sp>
      <p:cxnSp>
        <p:nvCxnSpPr>
          <p:cNvPr id="18" name="Straight Connector 17">
            <a:extLst>
              <a:ext uri="{FF2B5EF4-FFF2-40B4-BE49-F238E27FC236}">
                <a16:creationId xmlns:a16="http://schemas.microsoft.com/office/drawing/2014/main" id="{8A12DD9C-56E7-4375-80CB-8C8234F6122A}"/>
              </a:ext>
            </a:extLst>
          </p:cNvPr>
          <p:cNvCxnSpPr>
            <a:cxnSpLocks/>
          </p:cNvCxnSpPr>
          <p:nvPr/>
        </p:nvCxnSpPr>
        <p:spPr>
          <a:xfrm>
            <a:off x="5334000" y="2229991"/>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12403D-433D-4C40-AF0D-83DBCD104302}"/>
              </a:ext>
            </a:extLst>
          </p:cNvPr>
          <p:cNvSpPr txBox="1"/>
          <p:nvPr/>
        </p:nvSpPr>
        <p:spPr>
          <a:xfrm>
            <a:off x="3314700" y="2061245"/>
            <a:ext cx="5410200" cy="2308324"/>
          </a:xfrm>
          <a:prstGeom prst="rect">
            <a:avLst/>
          </a:prstGeom>
          <a:noFill/>
        </p:spPr>
        <p:txBody>
          <a:bodyPr wrap="square" rtlCol="0">
            <a:spAutoFit/>
          </a:bodyPr>
          <a:lstStyle/>
          <a:p>
            <a:pPr>
              <a:lnSpc>
                <a:spcPct val="150000"/>
              </a:lnSpc>
            </a:pPr>
            <a:r>
              <a:rPr lang="en-US" sz="2400" b="1" dirty="0">
                <a:solidFill>
                  <a:schemeClr val="tx2">
                    <a:lumMod val="60000"/>
                    <a:lumOff val="40000"/>
                  </a:schemeClr>
                </a:solidFill>
              </a:rPr>
              <a:t>Problems: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Displaces Natives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Competes with tree seedlings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Unpalatable to most native herbivores</a:t>
            </a:r>
          </a:p>
        </p:txBody>
      </p:sp>
      <p:cxnSp>
        <p:nvCxnSpPr>
          <p:cNvPr id="20" name="Straight Connector 19">
            <a:extLst>
              <a:ext uri="{FF2B5EF4-FFF2-40B4-BE49-F238E27FC236}">
                <a16:creationId xmlns:a16="http://schemas.microsoft.com/office/drawing/2014/main" id="{E00E5FC4-30D2-42EE-BFD3-AD76891B4429}"/>
              </a:ext>
            </a:extLst>
          </p:cNvPr>
          <p:cNvCxnSpPr>
            <a:cxnSpLocks/>
          </p:cNvCxnSpPr>
          <p:nvPr/>
        </p:nvCxnSpPr>
        <p:spPr>
          <a:xfrm>
            <a:off x="5309419" y="4495800"/>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CA7CB51-2B3A-40DD-98FF-502DD1D18AE3}"/>
              </a:ext>
            </a:extLst>
          </p:cNvPr>
          <p:cNvSpPr txBox="1"/>
          <p:nvPr/>
        </p:nvSpPr>
        <p:spPr>
          <a:xfrm>
            <a:off x="3252495" y="4401538"/>
            <a:ext cx="5410200" cy="2308324"/>
          </a:xfrm>
          <a:prstGeom prst="rect">
            <a:avLst/>
          </a:prstGeom>
          <a:noFill/>
        </p:spPr>
        <p:txBody>
          <a:bodyPr wrap="square" rtlCol="0">
            <a:spAutoFit/>
          </a:bodyPr>
          <a:lstStyle/>
          <a:p>
            <a:pPr>
              <a:lnSpc>
                <a:spcPct val="150000"/>
              </a:lnSpc>
            </a:pPr>
            <a:r>
              <a:rPr lang="en-US" sz="2400" b="1" dirty="0">
                <a:solidFill>
                  <a:schemeClr val="tx2">
                    <a:lumMod val="60000"/>
                    <a:lumOff val="40000"/>
                  </a:schemeClr>
                </a:solidFill>
              </a:rPr>
              <a:t>Disposal options: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Find a use</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Dumpster</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Tarping</a:t>
            </a:r>
          </a:p>
        </p:txBody>
      </p:sp>
      <p:pic>
        <p:nvPicPr>
          <p:cNvPr id="3" name="Picture 2">
            <a:extLst>
              <a:ext uri="{FF2B5EF4-FFF2-40B4-BE49-F238E27FC236}">
                <a16:creationId xmlns:a16="http://schemas.microsoft.com/office/drawing/2014/main" id="{8F7CBD86-D523-4253-A6A9-22DD73114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7884" y="4718264"/>
            <a:ext cx="2655463" cy="1991598"/>
          </a:xfrm>
          <a:prstGeom prst="rect">
            <a:avLst/>
          </a:prstGeom>
        </p:spPr>
      </p:pic>
    </p:spTree>
    <p:extLst>
      <p:ext uri="{BB962C8B-B14F-4D97-AF65-F5344CB8AC3E}">
        <p14:creationId xmlns:p14="http://schemas.microsoft.com/office/powerpoint/2010/main" val="5464229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2"/>
          <p:cNvSpPr txBox="1">
            <a:spLocks/>
          </p:cNvSpPr>
          <p:nvPr/>
        </p:nvSpPr>
        <p:spPr>
          <a:xfrm>
            <a:off x="-381000" y="130175"/>
            <a:ext cx="7772400" cy="1470025"/>
          </a:xfrm>
          <a:prstGeom prst="rect">
            <a:avLst/>
          </a:prstGeom>
        </p:spPr>
        <p:txBody>
          <a:bodyPr/>
          <a:lstStyle/>
          <a:p>
            <a:pPr algn="ctr" eaLnBrk="0" hangingPunct="0">
              <a:defRPr/>
            </a:pPr>
            <a:r>
              <a:rPr lang="en-US" sz="4000" dirty="0">
                <a:solidFill>
                  <a:srgbClr val="729A48"/>
                </a:solidFill>
                <a:latin typeface="Impact" panose="020B0806030902050204" pitchFamily="34" charset="0"/>
                <a:ea typeface="+mj-ea"/>
                <a:cs typeface="+mj-cs"/>
              </a:rPr>
              <a:t>Invasive </a:t>
            </a:r>
            <a:r>
              <a:rPr lang="en-US" sz="4000" i="1" dirty="0" err="1">
                <a:solidFill>
                  <a:srgbClr val="729A48"/>
                </a:solidFill>
                <a:latin typeface="Impact" panose="020B0806030902050204" pitchFamily="34" charset="0"/>
                <a:ea typeface="+mj-ea"/>
                <a:cs typeface="+mj-cs"/>
              </a:rPr>
              <a:t>Phragmites</a:t>
            </a:r>
            <a:endParaRPr lang="en-US" sz="4000" i="1" dirty="0">
              <a:solidFill>
                <a:srgbClr val="729A48"/>
              </a:solidFill>
              <a:latin typeface="Impact" panose="020B0806030902050204" pitchFamily="34" charset="0"/>
              <a:ea typeface="+mj-ea"/>
              <a:cs typeface="+mj-cs"/>
            </a:endParaRPr>
          </a:p>
          <a:p>
            <a:pPr algn="ctr" eaLnBrk="0" hangingPunct="0">
              <a:defRPr/>
            </a:pPr>
            <a:r>
              <a:rPr lang="en-US" sz="2000" i="1" dirty="0" err="1">
                <a:solidFill>
                  <a:srgbClr val="7290C9"/>
                </a:solidFill>
                <a:latin typeface="+mn-lt"/>
              </a:rPr>
              <a:t>Phragmites</a:t>
            </a:r>
            <a:r>
              <a:rPr lang="en-US" sz="2000" i="1" dirty="0">
                <a:solidFill>
                  <a:srgbClr val="7290C9"/>
                </a:solidFill>
                <a:latin typeface="+mn-lt"/>
              </a:rPr>
              <a:t> </a:t>
            </a:r>
            <a:r>
              <a:rPr lang="en-US" sz="2000" i="1" dirty="0" err="1">
                <a:solidFill>
                  <a:srgbClr val="7290C9"/>
                </a:solidFill>
                <a:latin typeface="+mn-lt"/>
              </a:rPr>
              <a:t>australis</a:t>
            </a:r>
            <a:endParaRPr lang="en-US" sz="2000" dirty="0">
              <a:solidFill>
                <a:srgbClr val="7290C9"/>
              </a:solidFill>
              <a:latin typeface="+mn-lt"/>
            </a:endParaRPr>
          </a:p>
          <a:p>
            <a:pPr algn="ctr" eaLnBrk="0" hangingPunct="0">
              <a:defRPr/>
            </a:pPr>
            <a:endParaRPr lang="en-US" sz="5400" dirty="0">
              <a:effectLst>
                <a:outerShdw blurRad="38100" dist="38100" dir="2700000" algn="tl">
                  <a:srgbClr val="000000">
                    <a:alpha val="43137"/>
                  </a:srgbClr>
                </a:outerShdw>
              </a:effectLst>
              <a:latin typeface="+mj-lt"/>
              <a:ea typeface="+mj-ea"/>
              <a:cs typeface="+mj-cs"/>
            </a:endParaRPr>
          </a:p>
        </p:txBody>
      </p:sp>
      <p:pic>
        <p:nvPicPr>
          <p:cNvPr id="23555"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9013" y="4087813"/>
            <a:ext cx="166052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663" y="1066800"/>
            <a:ext cx="3817937"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S:\Images\species images\Invasive Species\Phragmites australis (Phragmites)\Image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3663" y="4087813"/>
            <a:ext cx="1778120" cy="26177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6FFD674-3EF3-4C56-8819-8CBA8A3C5C42}"/>
              </a:ext>
            </a:extLst>
          </p:cNvPr>
          <p:cNvSpPr txBox="1"/>
          <p:nvPr/>
        </p:nvSpPr>
        <p:spPr>
          <a:xfrm>
            <a:off x="198755" y="1139268"/>
            <a:ext cx="4953000" cy="1200329"/>
          </a:xfrm>
          <a:prstGeom prst="rect">
            <a:avLst/>
          </a:prstGeom>
          <a:noFill/>
        </p:spPr>
        <p:txBody>
          <a:bodyPr wrap="square" rtlCol="0">
            <a:spAutoFit/>
          </a:bodyPr>
          <a:lstStyle/>
          <a:p>
            <a:pPr algn="ctr">
              <a:lnSpc>
                <a:spcPct val="150000"/>
              </a:lnSpc>
            </a:pPr>
            <a:r>
              <a:rPr lang="en-US" sz="2400" dirty="0">
                <a:solidFill>
                  <a:schemeClr val="tx2">
                    <a:lumMod val="60000"/>
                    <a:lumOff val="40000"/>
                  </a:schemeClr>
                </a:solidFill>
              </a:rPr>
              <a:t>Native to Europe</a:t>
            </a:r>
          </a:p>
          <a:p>
            <a:pPr algn="ctr">
              <a:lnSpc>
                <a:spcPct val="150000"/>
              </a:lnSpc>
            </a:pPr>
            <a:r>
              <a:rPr lang="en-US" sz="2400" dirty="0">
                <a:solidFill>
                  <a:schemeClr val="tx2">
                    <a:lumMod val="60000"/>
                    <a:lumOff val="40000"/>
                  </a:schemeClr>
                </a:solidFill>
              </a:rPr>
              <a:t>Introduced accidentally</a:t>
            </a:r>
          </a:p>
        </p:txBody>
      </p:sp>
      <p:cxnSp>
        <p:nvCxnSpPr>
          <p:cNvPr id="14" name="Straight Connector 13">
            <a:extLst>
              <a:ext uri="{FF2B5EF4-FFF2-40B4-BE49-F238E27FC236}">
                <a16:creationId xmlns:a16="http://schemas.microsoft.com/office/drawing/2014/main" id="{98E4F9AB-9A84-4ADC-AF6D-3769F7C90146}"/>
              </a:ext>
            </a:extLst>
          </p:cNvPr>
          <p:cNvCxnSpPr>
            <a:cxnSpLocks/>
          </p:cNvCxnSpPr>
          <p:nvPr/>
        </p:nvCxnSpPr>
        <p:spPr>
          <a:xfrm>
            <a:off x="2013821" y="2468588"/>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CE0121-A263-4A7F-B2FD-B657972ACA5D}"/>
              </a:ext>
            </a:extLst>
          </p:cNvPr>
          <p:cNvSpPr txBox="1"/>
          <p:nvPr/>
        </p:nvSpPr>
        <p:spPr>
          <a:xfrm>
            <a:off x="223121" y="2487727"/>
            <a:ext cx="4953000" cy="2308324"/>
          </a:xfrm>
          <a:prstGeom prst="rect">
            <a:avLst/>
          </a:prstGeom>
          <a:noFill/>
        </p:spPr>
        <p:txBody>
          <a:bodyPr wrap="square" rtlCol="0">
            <a:spAutoFit/>
          </a:bodyPr>
          <a:lstStyle/>
          <a:p>
            <a:pPr>
              <a:lnSpc>
                <a:spcPct val="150000"/>
              </a:lnSpc>
            </a:pPr>
            <a:r>
              <a:rPr lang="en-US" sz="2400" dirty="0">
                <a:solidFill>
                  <a:schemeClr val="tx2">
                    <a:lumMod val="60000"/>
                    <a:lumOff val="40000"/>
                  </a:schemeClr>
                </a:solidFill>
              </a:rPr>
              <a:t>Problems: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Displaces native plants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Decreased property values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Increased fire risk</a:t>
            </a:r>
          </a:p>
        </p:txBody>
      </p:sp>
      <p:sp>
        <p:nvSpPr>
          <p:cNvPr id="17" name="TextBox 16">
            <a:extLst>
              <a:ext uri="{FF2B5EF4-FFF2-40B4-BE49-F238E27FC236}">
                <a16:creationId xmlns:a16="http://schemas.microsoft.com/office/drawing/2014/main" id="{7C81B882-7FCA-4654-A12D-684A3B680B40}"/>
              </a:ext>
            </a:extLst>
          </p:cNvPr>
          <p:cNvSpPr txBox="1"/>
          <p:nvPr/>
        </p:nvSpPr>
        <p:spPr>
          <a:xfrm>
            <a:off x="198754" y="5229755"/>
            <a:ext cx="4781293" cy="1015663"/>
          </a:xfrm>
          <a:prstGeom prst="rect">
            <a:avLst/>
          </a:prstGeom>
          <a:noFill/>
        </p:spPr>
        <p:txBody>
          <a:bodyPr wrap="square" rtlCol="0">
            <a:spAutoFit/>
          </a:bodyPr>
          <a:lstStyle/>
          <a:p>
            <a:pPr algn="ctr">
              <a:lnSpc>
                <a:spcPct val="150000"/>
              </a:lnSpc>
            </a:pPr>
            <a:r>
              <a:rPr lang="en-US" sz="2000" dirty="0">
                <a:solidFill>
                  <a:schemeClr val="tx2">
                    <a:lumMod val="60000"/>
                    <a:lumOff val="40000"/>
                  </a:schemeClr>
                </a:solidFill>
              </a:rPr>
              <a:t>Can reach up to 15 feet tall</a:t>
            </a:r>
          </a:p>
          <a:p>
            <a:pPr algn="ctr">
              <a:lnSpc>
                <a:spcPct val="150000"/>
              </a:lnSpc>
            </a:pPr>
            <a:r>
              <a:rPr lang="en-US" sz="2000" dirty="0">
                <a:solidFill>
                  <a:schemeClr val="tx2">
                    <a:lumMod val="60000"/>
                    <a:lumOff val="40000"/>
                  </a:schemeClr>
                </a:solidFill>
              </a:rPr>
              <a:t>There is a native </a:t>
            </a:r>
            <a:r>
              <a:rPr lang="en-US" sz="2000" dirty="0" err="1">
                <a:solidFill>
                  <a:schemeClr val="tx2">
                    <a:lumMod val="60000"/>
                    <a:lumOff val="40000"/>
                  </a:schemeClr>
                </a:solidFill>
              </a:rPr>
              <a:t>phragmites</a:t>
            </a:r>
            <a:endParaRPr lang="en-US" sz="2000" dirty="0">
              <a:solidFill>
                <a:schemeClr val="tx2">
                  <a:lumMod val="60000"/>
                  <a:lumOff val="40000"/>
                </a:schemeClr>
              </a:solidFill>
            </a:endParaRPr>
          </a:p>
        </p:txBody>
      </p:sp>
      <p:cxnSp>
        <p:nvCxnSpPr>
          <p:cNvPr id="19" name="Straight Connector 18">
            <a:extLst>
              <a:ext uri="{FF2B5EF4-FFF2-40B4-BE49-F238E27FC236}">
                <a16:creationId xmlns:a16="http://schemas.microsoft.com/office/drawing/2014/main" id="{C6B30022-BF14-44EF-9F65-F034E416848C}"/>
              </a:ext>
            </a:extLst>
          </p:cNvPr>
          <p:cNvCxnSpPr>
            <a:cxnSpLocks/>
          </p:cNvCxnSpPr>
          <p:nvPr/>
        </p:nvCxnSpPr>
        <p:spPr>
          <a:xfrm>
            <a:off x="2013821" y="5029200"/>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008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609600" y="76200"/>
            <a:ext cx="7772400" cy="1317625"/>
          </a:xfrm>
          <a:prstGeom prst="rect">
            <a:avLst/>
          </a:prstGeom>
        </p:spPr>
        <p:txBody>
          <a:bodyPr/>
          <a:lstStyle/>
          <a:p>
            <a:pPr algn="ctr" eaLnBrk="0" hangingPunct="0">
              <a:defRPr/>
            </a:pPr>
            <a:r>
              <a:rPr lang="en-US" sz="4500" dirty="0">
                <a:solidFill>
                  <a:srgbClr val="729A48"/>
                </a:solidFill>
                <a:latin typeface="Impact" panose="020B0806030902050204" pitchFamily="34" charset="0"/>
                <a:ea typeface="+mj-ea"/>
                <a:cs typeface="+mj-cs"/>
              </a:rPr>
              <a:t>Oriental bittersweet</a:t>
            </a:r>
          </a:p>
          <a:p>
            <a:pPr algn="ctr" eaLnBrk="0" hangingPunct="0">
              <a:defRPr/>
            </a:pPr>
            <a:r>
              <a:rPr lang="en-US" sz="2000" i="1" dirty="0" err="1">
                <a:solidFill>
                  <a:srgbClr val="7290C9"/>
                </a:solidFill>
                <a:latin typeface="+mn-lt"/>
                <a:ea typeface="+mj-ea"/>
                <a:cs typeface="Arial" pitchFamily="34" charset="0"/>
              </a:rPr>
              <a:t>Celastrus</a:t>
            </a:r>
            <a:r>
              <a:rPr lang="en-US" sz="2000" i="1" dirty="0">
                <a:solidFill>
                  <a:srgbClr val="7290C9"/>
                </a:solidFill>
                <a:latin typeface="+mn-lt"/>
                <a:ea typeface="+mj-ea"/>
                <a:cs typeface="Arial" pitchFamily="34" charset="0"/>
              </a:rPr>
              <a:t> </a:t>
            </a:r>
            <a:r>
              <a:rPr lang="en-US" sz="2000" i="1" dirty="0" err="1">
                <a:solidFill>
                  <a:srgbClr val="7290C9"/>
                </a:solidFill>
                <a:latin typeface="+mn-lt"/>
                <a:ea typeface="+mj-ea"/>
                <a:cs typeface="Arial" pitchFamily="34" charset="0"/>
              </a:rPr>
              <a:t>orbiculatus</a:t>
            </a:r>
            <a:endParaRPr lang="en-US" sz="2000" i="1" dirty="0">
              <a:solidFill>
                <a:srgbClr val="7290C9"/>
              </a:solidFill>
              <a:latin typeface="+mn-lt"/>
              <a:ea typeface="+mj-ea"/>
              <a:cs typeface="Arial" pitchFamily="34" charset="0"/>
            </a:endParaRPr>
          </a:p>
        </p:txBody>
      </p:sp>
      <p:pic>
        <p:nvPicPr>
          <p:cNvPr id="25603" name="Picture 2" descr="S:\Images\species images\Invasive Species\Celastrus orbiculatus (oriental bittersweet)\Celastrus orbiculatus_James H. Mil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628792"/>
            <a:ext cx="3124200" cy="20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S:\Images\species images\Invasive Species\Celastrus orbiculatus (oriental bittersweet)\celastrus orbiculatus_Max Williamson, USDA Forest Service, Bugwood.or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6" y="838200"/>
            <a:ext cx="2613267" cy="39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S:\Images\species images\Invasive Species\Celastrus orbiculatus (oriental bittersweet)\Celastrus orbiculatus_Steve.Conawa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354"/>
          <a:stretch/>
        </p:blipFill>
        <p:spPr bwMode="auto">
          <a:xfrm>
            <a:off x="64966" y="4628792"/>
            <a:ext cx="261326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33700" y="4475934"/>
            <a:ext cx="2705100" cy="1323439"/>
          </a:xfrm>
          <a:prstGeom prst="rect">
            <a:avLst/>
          </a:prstGeom>
          <a:noFill/>
        </p:spPr>
        <p:txBody>
          <a:bodyPr wrap="square">
            <a:spAutoFit/>
          </a:bodyPr>
          <a:lstStyle/>
          <a:p>
            <a:pPr>
              <a:defRPr/>
            </a:pPr>
            <a:r>
              <a:rPr lang="en-US" sz="2000" b="1" dirty="0">
                <a:solidFill>
                  <a:schemeClr val="tx2">
                    <a:lumMod val="60000"/>
                    <a:lumOff val="40000"/>
                  </a:schemeClr>
                </a:solidFill>
                <a:latin typeface="+mn-lt"/>
              </a:rPr>
              <a:t>Traditional uses:</a:t>
            </a:r>
            <a:r>
              <a:rPr lang="en-US" sz="2000" dirty="0">
                <a:solidFill>
                  <a:schemeClr val="tx2">
                    <a:lumMod val="60000"/>
                    <a:lumOff val="40000"/>
                  </a:schemeClr>
                </a:solidFill>
                <a:latin typeface="+mn-lt"/>
              </a:rPr>
              <a:t> </a:t>
            </a:r>
          </a:p>
          <a:p>
            <a:pPr>
              <a:defRPr/>
            </a:pPr>
            <a:r>
              <a:rPr lang="en-US" sz="2000" dirty="0">
                <a:solidFill>
                  <a:schemeClr val="tx2">
                    <a:lumMod val="60000"/>
                    <a:lumOff val="40000"/>
                  </a:schemeClr>
                </a:solidFill>
                <a:latin typeface="+mn-lt"/>
              </a:rPr>
              <a:t>native and introduced versions both used in fall crafts</a:t>
            </a:r>
          </a:p>
        </p:txBody>
      </p:sp>
      <p:sp>
        <p:nvSpPr>
          <p:cNvPr id="9" name="TextBox 8"/>
          <p:cNvSpPr txBox="1"/>
          <p:nvPr/>
        </p:nvSpPr>
        <p:spPr>
          <a:xfrm>
            <a:off x="6292645" y="4638368"/>
            <a:ext cx="2667000" cy="246221"/>
          </a:xfrm>
          <a:prstGeom prst="rect">
            <a:avLst/>
          </a:prstGeom>
          <a:noFill/>
        </p:spPr>
        <p:txBody>
          <a:bodyPr wrap="square">
            <a:spAutoFit/>
          </a:bodyPr>
          <a:lstStyle/>
          <a:p>
            <a:pPr algn="r">
              <a:defRPr/>
            </a:pPr>
            <a:r>
              <a:rPr lang="en-US" sz="1000" dirty="0">
                <a:solidFill>
                  <a:schemeClr val="accent2"/>
                </a:solidFill>
                <a:latin typeface="+mn-lt"/>
                <a:cs typeface="Arial" charset="0"/>
              </a:rPr>
              <a:t>James H. </a:t>
            </a:r>
            <a:r>
              <a:rPr lang="en-US" sz="1000" dirty="0" err="1">
                <a:solidFill>
                  <a:schemeClr val="accent2"/>
                </a:solidFill>
                <a:latin typeface="+mn-lt"/>
                <a:cs typeface="Arial" charset="0"/>
              </a:rPr>
              <a:t>MIller</a:t>
            </a:r>
            <a:endParaRPr lang="en-US" sz="1000" dirty="0">
              <a:solidFill>
                <a:schemeClr val="accent2"/>
              </a:solidFill>
              <a:latin typeface="+mn-lt"/>
              <a:cs typeface="Arial" charset="0"/>
            </a:endParaRPr>
          </a:p>
        </p:txBody>
      </p:sp>
      <p:sp>
        <p:nvSpPr>
          <p:cNvPr id="10" name="TextBox 9"/>
          <p:cNvSpPr txBox="1"/>
          <p:nvPr/>
        </p:nvSpPr>
        <p:spPr>
          <a:xfrm>
            <a:off x="0" y="6459537"/>
            <a:ext cx="1023937" cy="246063"/>
          </a:xfrm>
          <a:prstGeom prst="rect">
            <a:avLst/>
          </a:prstGeom>
          <a:noFill/>
        </p:spPr>
        <p:txBody>
          <a:bodyPr>
            <a:spAutoFit/>
          </a:bodyPr>
          <a:lstStyle/>
          <a:p>
            <a:pPr>
              <a:defRPr/>
            </a:pPr>
            <a:r>
              <a:rPr lang="en-US" sz="1000" dirty="0">
                <a:solidFill>
                  <a:schemeClr val="accent2"/>
                </a:solidFill>
                <a:latin typeface="+mn-lt"/>
                <a:cs typeface="Arial" charset="0"/>
              </a:rPr>
              <a:t>Steve Conaway</a:t>
            </a:r>
          </a:p>
        </p:txBody>
      </p:sp>
      <p:sp>
        <p:nvSpPr>
          <p:cNvPr id="11" name="TextBox 10"/>
          <p:cNvSpPr txBox="1"/>
          <p:nvPr/>
        </p:nvSpPr>
        <p:spPr>
          <a:xfrm>
            <a:off x="97631" y="4352903"/>
            <a:ext cx="1023937" cy="246063"/>
          </a:xfrm>
          <a:prstGeom prst="rect">
            <a:avLst/>
          </a:prstGeom>
          <a:noFill/>
        </p:spPr>
        <p:txBody>
          <a:bodyPr>
            <a:spAutoFit/>
          </a:bodyPr>
          <a:lstStyle/>
          <a:p>
            <a:pPr>
              <a:defRPr/>
            </a:pPr>
            <a:r>
              <a:rPr lang="en-US" sz="1000" dirty="0">
                <a:solidFill>
                  <a:schemeClr val="accent2"/>
                </a:solidFill>
                <a:latin typeface="+mn-lt"/>
                <a:cs typeface="Arial" charset="0"/>
              </a:rPr>
              <a:t>Max Williamson</a:t>
            </a:r>
          </a:p>
        </p:txBody>
      </p:sp>
      <p:sp>
        <p:nvSpPr>
          <p:cNvPr id="12" name="TextBox 11">
            <a:extLst>
              <a:ext uri="{FF2B5EF4-FFF2-40B4-BE49-F238E27FC236}">
                <a16:creationId xmlns:a16="http://schemas.microsoft.com/office/drawing/2014/main" id="{75DA8F85-499F-4CA5-A307-3BC1497156C5}"/>
              </a:ext>
            </a:extLst>
          </p:cNvPr>
          <p:cNvSpPr txBox="1"/>
          <p:nvPr/>
        </p:nvSpPr>
        <p:spPr>
          <a:xfrm>
            <a:off x="3657600" y="1048651"/>
            <a:ext cx="4953000" cy="1200329"/>
          </a:xfrm>
          <a:prstGeom prst="rect">
            <a:avLst/>
          </a:prstGeom>
          <a:noFill/>
        </p:spPr>
        <p:txBody>
          <a:bodyPr wrap="square" rtlCol="0">
            <a:spAutoFit/>
          </a:bodyPr>
          <a:lstStyle/>
          <a:p>
            <a:pPr algn="ctr">
              <a:lnSpc>
                <a:spcPct val="150000"/>
              </a:lnSpc>
            </a:pPr>
            <a:r>
              <a:rPr lang="en-US" sz="2400" dirty="0">
                <a:solidFill>
                  <a:schemeClr val="tx2">
                    <a:lumMod val="60000"/>
                    <a:lumOff val="40000"/>
                  </a:schemeClr>
                </a:solidFill>
              </a:rPr>
              <a:t>Native to Asia</a:t>
            </a:r>
          </a:p>
          <a:p>
            <a:pPr algn="ctr">
              <a:lnSpc>
                <a:spcPct val="150000"/>
              </a:lnSpc>
            </a:pPr>
            <a:r>
              <a:rPr lang="en-US" sz="2400" dirty="0">
                <a:solidFill>
                  <a:schemeClr val="tx2">
                    <a:lumMod val="60000"/>
                    <a:lumOff val="40000"/>
                  </a:schemeClr>
                </a:solidFill>
              </a:rPr>
              <a:t>Introduced as an ornamental</a:t>
            </a:r>
          </a:p>
        </p:txBody>
      </p:sp>
      <p:sp>
        <p:nvSpPr>
          <p:cNvPr id="13" name="TextBox 12">
            <a:extLst>
              <a:ext uri="{FF2B5EF4-FFF2-40B4-BE49-F238E27FC236}">
                <a16:creationId xmlns:a16="http://schemas.microsoft.com/office/drawing/2014/main" id="{D695266E-4463-437E-ACCD-58D11499F8D6}"/>
              </a:ext>
            </a:extLst>
          </p:cNvPr>
          <p:cNvSpPr txBox="1"/>
          <p:nvPr/>
        </p:nvSpPr>
        <p:spPr>
          <a:xfrm>
            <a:off x="3053616" y="2275894"/>
            <a:ext cx="5937984" cy="1754326"/>
          </a:xfrm>
          <a:prstGeom prst="rect">
            <a:avLst/>
          </a:prstGeom>
          <a:noFill/>
        </p:spPr>
        <p:txBody>
          <a:bodyPr wrap="square" rtlCol="0">
            <a:spAutoFit/>
          </a:bodyPr>
          <a:lstStyle/>
          <a:p>
            <a:pPr>
              <a:lnSpc>
                <a:spcPct val="150000"/>
              </a:lnSpc>
            </a:pPr>
            <a:r>
              <a:rPr lang="en-US" sz="2400" b="1" dirty="0">
                <a:solidFill>
                  <a:schemeClr val="tx2">
                    <a:lumMod val="60000"/>
                    <a:lumOff val="40000"/>
                  </a:schemeClr>
                </a:solidFill>
              </a:rPr>
              <a:t>Problems:</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Out-competes native American bittersweet</a:t>
            </a:r>
          </a:p>
          <a:p>
            <a:pPr marL="342900" indent="-342900">
              <a:lnSpc>
                <a:spcPct val="150000"/>
              </a:lnSpc>
              <a:buFont typeface="Arial" panose="020B0604020202020204" pitchFamily="34" charset="0"/>
              <a:buChar char="•"/>
            </a:pPr>
            <a:r>
              <a:rPr lang="en-US" sz="2400" dirty="0">
                <a:solidFill>
                  <a:schemeClr val="tx2">
                    <a:lumMod val="60000"/>
                    <a:lumOff val="40000"/>
                  </a:schemeClr>
                </a:solidFill>
              </a:rPr>
              <a:t>Shades out trees it climbs on</a:t>
            </a:r>
          </a:p>
        </p:txBody>
      </p:sp>
      <p:cxnSp>
        <p:nvCxnSpPr>
          <p:cNvPr id="14" name="Straight Connector 13">
            <a:extLst>
              <a:ext uri="{FF2B5EF4-FFF2-40B4-BE49-F238E27FC236}">
                <a16:creationId xmlns:a16="http://schemas.microsoft.com/office/drawing/2014/main" id="{E19E6ACF-4235-4653-BCE2-19B1A620B91C}"/>
              </a:ext>
            </a:extLst>
          </p:cNvPr>
          <p:cNvCxnSpPr>
            <a:cxnSpLocks/>
          </p:cNvCxnSpPr>
          <p:nvPr/>
        </p:nvCxnSpPr>
        <p:spPr>
          <a:xfrm>
            <a:off x="5410200" y="2362200"/>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75D5DB-2BC8-4A69-8514-5674254AD148}"/>
              </a:ext>
            </a:extLst>
          </p:cNvPr>
          <p:cNvCxnSpPr>
            <a:cxnSpLocks/>
          </p:cNvCxnSpPr>
          <p:nvPr/>
        </p:nvCxnSpPr>
        <p:spPr>
          <a:xfrm>
            <a:off x="5486400" y="4267200"/>
            <a:ext cx="13716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487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755408FB-60D4-4B11-B2D4-01E6A4B17D44}"/>
              </a:ext>
            </a:extLst>
          </p:cNvPr>
          <p:cNvSpPr txBox="1">
            <a:spLocks/>
          </p:cNvSpPr>
          <p:nvPr/>
        </p:nvSpPr>
        <p:spPr>
          <a:xfrm>
            <a:off x="609600" y="76201"/>
            <a:ext cx="7772400" cy="685800"/>
          </a:xfrm>
          <a:prstGeom prst="rect">
            <a:avLst/>
          </a:prstGeom>
        </p:spPr>
        <p:txBody>
          <a:bodyPr/>
          <a:lstStyle/>
          <a:p>
            <a:pPr algn="ctr" eaLnBrk="0" hangingPunct="0">
              <a:defRPr/>
            </a:pPr>
            <a:r>
              <a:rPr lang="en-US" sz="4500" dirty="0">
                <a:solidFill>
                  <a:srgbClr val="729A48"/>
                </a:solidFill>
                <a:latin typeface="Impact" panose="020B0806030902050204" pitchFamily="34" charset="0"/>
                <a:ea typeface="+mj-ea"/>
                <a:cs typeface="+mj-cs"/>
              </a:rPr>
              <a:t>Other </a:t>
            </a:r>
            <a:r>
              <a:rPr lang="en-US" sz="4500" dirty="0" err="1">
                <a:solidFill>
                  <a:srgbClr val="729A48"/>
                </a:solidFill>
                <a:latin typeface="Impact" panose="020B0806030902050204" pitchFamily="34" charset="0"/>
                <a:ea typeface="+mj-ea"/>
                <a:cs typeface="+mj-cs"/>
              </a:rPr>
              <a:t>Inasive</a:t>
            </a:r>
            <a:r>
              <a:rPr lang="en-US" sz="4500" dirty="0">
                <a:solidFill>
                  <a:srgbClr val="729A48"/>
                </a:solidFill>
                <a:latin typeface="Impact" panose="020B0806030902050204" pitchFamily="34" charset="0"/>
                <a:ea typeface="+mj-ea"/>
                <a:cs typeface="+mj-cs"/>
              </a:rPr>
              <a:t> Species</a:t>
            </a:r>
          </a:p>
        </p:txBody>
      </p:sp>
      <p:pic>
        <p:nvPicPr>
          <p:cNvPr id="4" name="Picture 3">
            <a:extLst>
              <a:ext uri="{FF2B5EF4-FFF2-40B4-BE49-F238E27FC236}">
                <a16:creationId xmlns:a16="http://schemas.microsoft.com/office/drawing/2014/main" id="{DCA30F2F-0F81-4666-AD58-60714F6DE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99" y="1158710"/>
            <a:ext cx="2844801" cy="2133600"/>
          </a:xfrm>
          <a:prstGeom prst="rect">
            <a:avLst/>
          </a:prstGeom>
        </p:spPr>
      </p:pic>
      <p:sp>
        <p:nvSpPr>
          <p:cNvPr id="5" name="Rectangle 4">
            <a:extLst>
              <a:ext uri="{FF2B5EF4-FFF2-40B4-BE49-F238E27FC236}">
                <a16:creationId xmlns:a16="http://schemas.microsoft.com/office/drawing/2014/main" id="{BDE9C422-F869-4CD3-BC6A-560F9B189751}"/>
              </a:ext>
            </a:extLst>
          </p:cNvPr>
          <p:cNvSpPr/>
          <p:nvPr/>
        </p:nvSpPr>
        <p:spPr>
          <a:xfrm>
            <a:off x="105325" y="3292310"/>
            <a:ext cx="2926572" cy="307777"/>
          </a:xfrm>
          <a:prstGeom prst="rect">
            <a:avLst/>
          </a:prstGeom>
        </p:spPr>
        <p:txBody>
          <a:bodyPr wrap="square">
            <a:spAutoFit/>
          </a:bodyPr>
          <a:lstStyle/>
          <a:p>
            <a:r>
              <a:rPr lang="en-US" sz="1400" dirty="0"/>
              <a:t>Baby's breath (</a:t>
            </a:r>
            <a:r>
              <a:rPr lang="en-US" sz="1400" i="1" dirty="0"/>
              <a:t>Gypsophila </a:t>
            </a:r>
            <a:r>
              <a:rPr lang="en-US" sz="1400" i="1" dirty="0" err="1"/>
              <a:t>paniculata</a:t>
            </a:r>
            <a:r>
              <a:rPr lang="en-US" sz="1400" dirty="0"/>
              <a:t>)</a:t>
            </a:r>
          </a:p>
        </p:txBody>
      </p:sp>
      <p:sp>
        <p:nvSpPr>
          <p:cNvPr id="6" name="TextBox 5">
            <a:extLst>
              <a:ext uri="{FF2B5EF4-FFF2-40B4-BE49-F238E27FC236}">
                <a16:creationId xmlns:a16="http://schemas.microsoft.com/office/drawing/2014/main" id="{BDABD238-9D8E-4BC9-9825-35CFFA8BC6BB}"/>
              </a:ext>
            </a:extLst>
          </p:cNvPr>
          <p:cNvSpPr txBox="1"/>
          <p:nvPr/>
        </p:nvSpPr>
        <p:spPr>
          <a:xfrm>
            <a:off x="-2458" y="2725094"/>
            <a:ext cx="2057400" cy="215444"/>
          </a:xfrm>
          <a:prstGeom prst="rect">
            <a:avLst/>
          </a:prstGeom>
          <a:noFill/>
        </p:spPr>
        <p:txBody>
          <a:bodyPr wrap="square" rtlCol="0">
            <a:spAutoFit/>
          </a:bodyPr>
          <a:lstStyle/>
          <a:p>
            <a:r>
              <a:rPr lang="en-US" sz="800" dirty="0" err="1">
                <a:solidFill>
                  <a:schemeClr val="bg1"/>
                </a:solidFill>
              </a:rPr>
              <a:t>Flower_mauays_nursery</a:t>
            </a:r>
            <a:endParaRPr lang="en-US" sz="800" dirty="0">
              <a:solidFill>
                <a:schemeClr val="bg1"/>
              </a:solidFill>
            </a:endParaRPr>
          </a:p>
        </p:txBody>
      </p:sp>
      <p:pic>
        <p:nvPicPr>
          <p:cNvPr id="8" name="Picture 7">
            <a:extLst>
              <a:ext uri="{FF2B5EF4-FFF2-40B4-BE49-F238E27FC236}">
                <a16:creationId xmlns:a16="http://schemas.microsoft.com/office/drawing/2014/main" id="{346D9BC2-C882-4DA3-A2DC-7606A2B4D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599" y="3738885"/>
            <a:ext cx="2866357" cy="2149768"/>
          </a:xfrm>
          <a:prstGeom prst="rect">
            <a:avLst/>
          </a:prstGeom>
        </p:spPr>
      </p:pic>
      <p:sp>
        <p:nvSpPr>
          <p:cNvPr id="9" name="Rectangle 8">
            <a:extLst>
              <a:ext uri="{FF2B5EF4-FFF2-40B4-BE49-F238E27FC236}">
                <a16:creationId xmlns:a16="http://schemas.microsoft.com/office/drawing/2014/main" id="{CC245D46-FFBE-469F-BFEF-CE0EE7C84B36}"/>
              </a:ext>
            </a:extLst>
          </p:cNvPr>
          <p:cNvSpPr/>
          <p:nvPr/>
        </p:nvSpPr>
        <p:spPr>
          <a:xfrm>
            <a:off x="35314" y="5933578"/>
            <a:ext cx="3089372" cy="307777"/>
          </a:xfrm>
          <a:prstGeom prst="rect">
            <a:avLst/>
          </a:prstGeom>
        </p:spPr>
        <p:txBody>
          <a:bodyPr wrap="none">
            <a:spAutoFit/>
          </a:bodyPr>
          <a:lstStyle/>
          <a:p>
            <a:r>
              <a:rPr lang="en-US" sz="1400" dirty="0"/>
              <a:t>Japanese Barberry (</a:t>
            </a:r>
            <a:r>
              <a:rPr lang="en-US" sz="1400" i="1" dirty="0" err="1"/>
              <a:t>Berberis</a:t>
            </a:r>
            <a:r>
              <a:rPr lang="en-US" sz="1400" i="1" dirty="0"/>
              <a:t> </a:t>
            </a:r>
            <a:r>
              <a:rPr lang="en-US" sz="1400" i="1" dirty="0" err="1"/>
              <a:t>thunbergii</a:t>
            </a:r>
            <a:r>
              <a:rPr lang="en-US" sz="1400" dirty="0"/>
              <a:t>)</a:t>
            </a:r>
          </a:p>
        </p:txBody>
      </p:sp>
      <p:pic>
        <p:nvPicPr>
          <p:cNvPr id="11" name="Picture 10">
            <a:extLst>
              <a:ext uri="{FF2B5EF4-FFF2-40B4-BE49-F238E27FC236}">
                <a16:creationId xmlns:a16="http://schemas.microsoft.com/office/drawing/2014/main" id="{73566EEC-8713-4A3E-A7E4-00F450189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720" y="1433524"/>
            <a:ext cx="2286000" cy="4025348"/>
          </a:xfrm>
          <a:prstGeom prst="rect">
            <a:avLst/>
          </a:prstGeom>
        </p:spPr>
      </p:pic>
      <p:sp>
        <p:nvSpPr>
          <p:cNvPr id="12" name="Rectangle 11">
            <a:extLst>
              <a:ext uri="{FF2B5EF4-FFF2-40B4-BE49-F238E27FC236}">
                <a16:creationId xmlns:a16="http://schemas.microsoft.com/office/drawing/2014/main" id="{89368029-0F36-4E08-A7BD-45244F47996B}"/>
              </a:ext>
            </a:extLst>
          </p:cNvPr>
          <p:cNvSpPr/>
          <p:nvPr/>
        </p:nvSpPr>
        <p:spPr>
          <a:xfrm>
            <a:off x="3184632" y="5476269"/>
            <a:ext cx="2886175" cy="307777"/>
          </a:xfrm>
          <a:prstGeom prst="rect">
            <a:avLst/>
          </a:prstGeom>
        </p:spPr>
        <p:txBody>
          <a:bodyPr wrap="none">
            <a:spAutoFit/>
          </a:bodyPr>
          <a:lstStyle/>
          <a:p>
            <a:r>
              <a:rPr lang="en-US" sz="1400" dirty="0"/>
              <a:t>Purple Loosestrife (</a:t>
            </a:r>
            <a:r>
              <a:rPr lang="en-US" sz="1400" i="1" dirty="0" err="1"/>
              <a:t>Lythrum</a:t>
            </a:r>
            <a:r>
              <a:rPr lang="en-US" sz="1400" i="1" dirty="0"/>
              <a:t> </a:t>
            </a:r>
            <a:r>
              <a:rPr lang="en-US" sz="1400" i="1" dirty="0" err="1"/>
              <a:t>salicaria</a:t>
            </a:r>
            <a:r>
              <a:rPr lang="en-US" sz="1400" dirty="0"/>
              <a:t>)</a:t>
            </a:r>
          </a:p>
        </p:txBody>
      </p:sp>
      <p:pic>
        <p:nvPicPr>
          <p:cNvPr id="14" name="Picture 13">
            <a:extLst>
              <a:ext uri="{FF2B5EF4-FFF2-40B4-BE49-F238E27FC236}">
                <a16:creationId xmlns:a16="http://schemas.microsoft.com/office/drawing/2014/main" id="{F1981BAD-E2D8-49FD-BD8F-B0A0BAC342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106"/>
          <a:stretch/>
        </p:blipFill>
        <p:spPr>
          <a:xfrm>
            <a:off x="6212222" y="1158710"/>
            <a:ext cx="2744974" cy="2087900"/>
          </a:xfrm>
          <a:prstGeom prst="rect">
            <a:avLst/>
          </a:prstGeom>
        </p:spPr>
      </p:pic>
      <p:sp>
        <p:nvSpPr>
          <p:cNvPr id="15" name="Rectangle 14">
            <a:extLst>
              <a:ext uri="{FF2B5EF4-FFF2-40B4-BE49-F238E27FC236}">
                <a16:creationId xmlns:a16="http://schemas.microsoft.com/office/drawing/2014/main" id="{42FFCC3D-B9D7-4D16-B3A6-7C0486DAB1B4}"/>
              </a:ext>
            </a:extLst>
          </p:cNvPr>
          <p:cNvSpPr/>
          <p:nvPr/>
        </p:nvSpPr>
        <p:spPr>
          <a:xfrm>
            <a:off x="6212222" y="3292309"/>
            <a:ext cx="2853153" cy="307777"/>
          </a:xfrm>
          <a:prstGeom prst="rect">
            <a:avLst/>
          </a:prstGeom>
        </p:spPr>
        <p:txBody>
          <a:bodyPr wrap="none">
            <a:spAutoFit/>
          </a:bodyPr>
          <a:lstStyle/>
          <a:p>
            <a:r>
              <a:rPr lang="en-US" sz="1400" dirty="0"/>
              <a:t>Dame's Rocket (</a:t>
            </a:r>
            <a:r>
              <a:rPr lang="en-US" sz="1400" i="1" dirty="0" err="1"/>
              <a:t>Hesperis</a:t>
            </a:r>
            <a:r>
              <a:rPr lang="en-US" sz="1400" i="1" dirty="0"/>
              <a:t> </a:t>
            </a:r>
            <a:r>
              <a:rPr lang="en-US" sz="1400" i="1" dirty="0" err="1"/>
              <a:t>matronalis</a:t>
            </a:r>
            <a:r>
              <a:rPr lang="en-US" sz="1400" dirty="0"/>
              <a:t>)</a:t>
            </a:r>
          </a:p>
        </p:txBody>
      </p:sp>
      <p:pic>
        <p:nvPicPr>
          <p:cNvPr id="19" name="Picture 18">
            <a:extLst>
              <a:ext uri="{FF2B5EF4-FFF2-40B4-BE49-F238E27FC236}">
                <a16:creationId xmlns:a16="http://schemas.microsoft.com/office/drawing/2014/main" id="{AFF6A51C-6BFE-4FF1-9DCA-C09DF322BD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0098" y="3643319"/>
            <a:ext cx="2057400" cy="3086100"/>
          </a:xfrm>
          <a:prstGeom prst="rect">
            <a:avLst/>
          </a:prstGeom>
        </p:spPr>
      </p:pic>
      <p:sp>
        <p:nvSpPr>
          <p:cNvPr id="20" name="Rectangle 19">
            <a:extLst>
              <a:ext uri="{FF2B5EF4-FFF2-40B4-BE49-F238E27FC236}">
                <a16:creationId xmlns:a16="http://schemas.microsoft.com/office/drawing/2014/main" id="{6F9A5F7B-EDE3-4407-8455-FAE475DB6AE9}"/>
              </a:ext>
            </a:extLst>
          </p:cNvPr>
          <p:cNvSpPr/>
          <p:nvPr/>
        </p:nvSpPr>
        <p:spPr>
          <a:xfrm>
            <a:off x="3606262" y="6421642"/>
            <a:ext cx="3003836" cy="307777"/>
          </a:xfrm>
          <a:prstGeom prst="rect">
            <a:avLst/>
          </a:prstGeom>
        </p:spPr>
        <p:txBody>
          <a:bodyPr wrap="none">
            <a:spAutoFit/>
          </a:bodyPr>
          <a:lstStyle/>
          <a:p>
            <a:r>
              <a:rPr lang="en-US" sz="1400" dirty="0"/>
              <a:t>Spotted Knapweed (</a:t>
            </a:r>
            <a:r>
              <a:rPr lang="en-US" sz="1400" i="1" dirty="0"/>
              <a:t>Centaurea </a:t>
            </a:r>
            <a:r>
              <a:rPr lang="en-US" sz="1400" i="1" dirty="0" err="1"/>
              <a:t>stoebe</a:t>
            </a:r>
            <a:r>
              <a:rPr lang="en-US" sz="1400" dirty="0"/>
              <a:t>)</a:t>
            </a:r>
          </a:p>
        </p:txBody>
      </p:sp>
    </p:spTree>
    <p:extLst>
      <p:ext uri="{BB962C8B-B14F-4D97-AF65-F5344CB8AC3E}">
        <p14:creationId xmlns:p14="http://schemas.microsoft.com/office/powerpoint/2010/main" val="41230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247106"/>
            <a:ext cx="5410200" cy="1143000"/>
          </a:xfrm>
        </p:spPr>
        <p:txBody>
          <a:bodyPr/>
          <a:lstStyle/>
          <a:p>
            <a:r>
              <a:rPr lang="en-US" dirty="0">
                <a:solidFill>
                  <a:schemeClr val="accent3">
                    <a:lumMod val="75000"/>
                  </a:schemeClr>
                </a:solidFill>
                <a:latin typeface="Impact" panose="020B0806030902050204" pitchFamily="34" charset="0"/>
              </a:rPr>
              <a:t>Ways to Take Action</a:t>
            </a:r>
          </a:p>
        </p:txBody>
      </p:sp>
      <p:sp>
        <p:nvSpPr>
          <p:cNvPr id="3" name="Content Placeholder 2"/>
          <p:cNvSpPr>
            <a:spLocks noGrp="1"/>
          </p:cNvSpPr>
          <p:nvPr>
            <p:ph idx="1"/>
          </p:nvPr>
        </p:nvSpPr>
        <p:spPr>
          <a:xfrm>
            <a:off x="533400" y="2057400"/>
            <a:ext cx="8229600" cy="4525963"/>
          </a:xfrm>
        </p:spPr>
        <p:txBody>
          <a:bodyPr>
            <a:normAutofit/>
          </a:bodyPr>
          <a:lstStyle/>
          <a:p>
            <a:r>
              <a:rPr lang="en-US" dirty="0">
                <a:solidFill>
                  <a:srgbClr val="7290C9"/>
                </a:solidFill>
              </a:rPr>
              <a:t>Report </a:t>
            </a:r>
            <a:r>
              <a:rPr lang="en-US" sz="2800" dirty="0">
                <a:solidFill>
                  <a:srgbClr val="7290C9"/>
                </a:solidFill>
              </a:rPr>
              <a:t>(MISIN.msu.edu)</a:t>
            </a:r>
          </a:p>
          <a:p>
            <a:r>
              <a:rPr lang="en-US" dirty="0">
                <a:solidFill>
                  <a:srgbClr val="7290C9"/>
                </a:solidFill>
              </a:rPr>
              <a:t>Stop the Spread</a:t>
            </a:r>
          </a:p>
          <a:p>
            <a:pPr lvl="1"/>
            <a:r>
              <a:rPr lang="en-US" dirty="0">
                <a:solidFill>
                  <a:srgbClr val="7290C9"/>
                </a:solidFill>
              </a:rPr>
              <a:t>Clean off at trails</a:t>
            </a:r>
          </a:p>
          <a:p>
            <a:pPr lvl="1"/>
            <a:r>
              <a:rPr lang="en-US" dirty="0">
                <a:solidFill>
                  <a:srgbClr val="7290C9"/>
                </a:solidFill>
              </a:rPr>
              <a:t>Don’t plant invasive ornamentals</a:t>
            </a:r>
          </a:p>
          <a:p>
            <a:r>
              <a:rPr lang="en-US" dirty="0">
                <a:solidFill>
                  <a:srgbClr val="7290C9"/>
                </a:solidFill>
              </a:rPr>
              <a:t>Spread the word</a:t>
            </a:r>
          </a:p>
          <a:p>
            <a:pPr lvl="1"/>
            <a:r>
              <a:rPr lang="en-US" dirty="0">
                <a:solidFill>
                  <a:srgbClr val="7290C9"/>
                </a:solidFill>
              </a:rPr>
              <a:t>Planting Guide</a:t>
            </a:r>
          </a:p>
          <a:p>
            <a:r>
              <a:rPr lang="en-US" dirty="0">
                <a:solidFill>
                  <a:srgbClr val="7290C9"/>
                </a:solidFill>
              </a:rPr>
              <a:t>Get Involved – volunteer!</a:t>
            </a:r>
          </a:p>
        </p:txBody>
      </p:sp>
      <p:pic>
        <p:nvPicPr>
          <p:cNvPr id="5122" name="Picture 2" descr="S:\Land Management\Invasive Species Network\Outreach\Bootbrush stations\bootbrush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723900"/>
            <a:ext cx="3556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6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ctr">
              <a:defRPr/>
            </a:pPr>
            <a:r>
              <a:rPr lang="en-US" sz="7000" dirty="0">
                <a:solidFill>
                  <a:schemeClr val="tx2">
                    <a:lumMod val="40000"/>
                    <a:lumOff val="60000"/>
                  </a:schemeClr>
                </a:solidFill>
                <a:latin typeface="Impact" panose="020B0806030902050204" pitchFamily="34" charset="0"/>
              </a:rPr>
              <a:t>Habitat Matters</a:t>
            </a:r>
          </a:p>
        </p:txBody>
      </p:sp>
      <p:pic>
        <p:nvPicPr>
          <p:cNvPr id="51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3694948" cy="3962400"/>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512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19200"/>
            <a:ext cx="3886200" cy="2590800"/>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1" name="Picture 8" descr="https://sphotos-a.xx.fbcdn.net/hphotos-ash3/541288_183853548399312_2002342281_n.jpg"/>
          <p:cNvPicPr>
            <a:picLocks noChangeAspect="1" noChangeArrowheads="1"/>
          </p:cNvPicPr>
          <p:nvPr/>
        </p:nvPicPr>
        <p:blipFill>
          <a:blip r:embed="rId5" cstate="print"/>
          <a:srcRect/>
          <a:stretch>
            <a:fillRect/>
          </a:stretch>
        </p:blipFill>
        <p:spPr bwMode="auto">
          <a:xfrm>
            <a:off x="609600" y="4038600"/>
            <a:ext cx="3886200" cy="2615042"/>
          </a:xfrm>
          <a:prstGeom prst="rect">
            <a:avLst/>
          </a:prstGeom>
          <a:solidFill>
            <a:srgbClr val="FFFFFF">
              <a:shade val="85000"/>
            </a:srgbClr>
          </a:solidFill>
          <a:ln w="38100" cap="sq">
            <a:solidFill>
              <a:schemeClr val="accent3">
                <a:lumMod val="50000"/>
              </a:schemeClr>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38162924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70310_897512110325308_1775210545350119914_o.jpg"/>
          <p:cNvPicPr>
            <a:picLocks noChangeAspect="1"/>
          </p:cNvPicPr>
          <p:nvPr/>
        </p:nvPicPr>
        <p:blipFill>
          <a:blip r:embed="rId3" cstate="print"/>
          <a:srcRect l="20156" t="6531" r="5156" b="933"/>
          <a:stretch>
            <a:fillRect/>
          </a:stretch>
        </p:blipFill>
        <p:spPr>
          <a:xfrm>
            <a:off x="3200400" y="3124200"/>
            <a:ext cx="5791200" cy="3605476"/>
          </a:xfrm>
          <a:prstGeom prst="rect">
            <a:avLst/>
          </a:prstGeom>
          <a:ln w="50800">
            <a:solidFill>
              <a:srgbClr val="FFC000"/>
            </a:solidFill>
          </a:ln>
        </p:spPr>
      </p:pic>
      <p:pic>
        <p:nvPicPr>
          <p:cNvPr id="7" name="Picture 6" descr="IMG_2565.JPG"/>
          <p:cNvPicPr>
            <a:picLocks noChangeAspect="1"/>
          </p:cNvPicPr>
          <p:nvPr/>
        </p:nvPicPr>
        <p:blipFill>
          <a:blip r:embed="rId4" cstate="print"/>
          <a:srcRect l="19259" r="34074"/>
          <a:stretch>
            <a:fillRect/>
          </a:stretch>
        </p:blipFill>
        <p:spPr>
          <a:xfrm rot="5400000">
            <a:off x="1244590" y="-939789"/>
            <a:ext cx="3637259" cy="5821638"/>
          </a:xfrm>
          <a:prstGeom prst="rect">
            <a:avLst/>
          </a:prstGeom>
          <a:ln w="50800">
            <a:solidFill>
              <a:schemeClr val="accent6">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defRPr/>
            </a:pPr>
            <a:r>
              <a:rPr lang="en-US" sz="4000" dirty="0">
                <a:solidFill>
                  <a:srgbClr val="729A48"/>
                </a:solidFill>
                <a:latin typeface="Impact" panose="020B0806030902050204" pitchFamily="34" charset="0"/>
                <a:ea typeface="+mj-ea"/>
                <a:cs typeface="+mj-cs"/>
              </a:rPr>
              <a:t>Nature’s Vast, Unseen World</a:t>
            </a:r>
          </a:p>
        </p:txBody>
      </p:sp>
      <p:pic>
        <p:nvPicPr>
          <p:cNvPr id="92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930275"/>
            <a:ext cx="428148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3905250"/>
            <a:ext cx="4252913" cy="590550"/>
          </a:xfrm>
          <a:prstGeom prst="rect">
            <a:avLst/>
          </a:prstGeom>
        </p:spPr>
        <p:txBody>
          <a:bodyPr>
            <a:spAutoFit/>
          </a:bodyPr>
          <a:lstStyle/>
          <a:p>
            <a:pPr algn="ctr">
              <a:defRPr/>
            </a:pPr>
            <a:r>
              <a:rPr lang="en-US" sz="1600" b="1" dirty="0">
                <a:solidFill>
                  <a:srgbClr val="7290C9"/>
                </a:solidFill>
                <a:latin typeface="+mn-lt"/>
                <a:cs typeface="Arial" pitchFamily="34" charset="0"/>
              </a:rPr>
              <a:t>Double-toothed prominent (</a:t>
            </a:r>
            <a:r>
              <a:rPr lang="en-US" sz="1600" b="1" i="1" dirty="0" err="1">
                <a:solidFill>
                  <a:srgbClr val="7290C9"/>
                </a:solidFill>
                <a:latin typeface="+mn-lt"/>
                <a:cs typeface="Arial" pitchFamily="34" charset="0"/>
              </a:rPr>
              <a:t>Nerice</a:t>
            </a:r>
            <a:r>
              <a:rPr lang="en-US" sz="1600" b="1" i="1" dirty="0">
                <a:solidFill>
                  <a:srgbClr val="7290C9"/>
                </a:solidFill>
                <a:latin typeface="+mn-lt"/>
                <a:cs typeface="Arial" pitchFamily="34" charset="0"/>
              </a:rPr>
              <a:t> </a:t>
            </a:r>
            <a:r>
              <a:rPr lang="en-US" sz="1600" b="1" i="1" dirty="0" err="1">
                <a:solidFill>
                  <a:srgbClr val="7290C9"/>
                </a:solidFill>
                <a:latin typeface="+mn-lt"/>
                <a:cs typeface="Arial" pitchFamily="34" charset="0"/>
              </a:rPr>
              <a:t>bidentata</a:t>
            </a:r>
            <a:r>
              <a:rPr lang="en-US" sz="1600" b="1" dirty="0">
                <a:solidFill>
                  <a:srgbClr val="7290C9"/>
                </a:solidFill>
                <a:latin typeface="+mn-lt"/>
                <a:cs typeface="Arial" pitchFamily="34" charset="0"/>
              </a:rPr>
              <a:t>) on an elm leaf. </a:t>
            </a:r>
          </a:p>
        </p:txBody>
      </p:sp>
      <p:pic>
        <p:nvPicPr>
          <p:cNvPr id="922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641600"/>
            <a:ext cx="19446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S:\Images\Animals\internet\robins feeding_Julie Fal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800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9052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3250" y="5507038"/>
            <a:ext cx="21907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105400" y="6494463"/>
            <a:ext cx="2133600" cy="339725"/>
          </a:xfrm>
          <a:prstGeom prst="rect">
            <a:avLst/>
          </a:prstGeom>
          <a:noFill/>
        </p:spPr>
        <p:txBody>
          <a:bodyPr>
            <a:spAutoFit/>
          </a:bodyPr>
          <a:lstStyle/>
          <a:p>
            <a:pPr>
              <a:defRPr/>
            </a:pPr>
            <a:r>
              <a:rPr lang="en-US" sz="1600" dirty="0">
                <a:solidFill>
                  <a:schemeClr val="bg2"/>
                </a:solidFill>
                <a:latin typeface="+mn-lt"/>
              </a:rPr>
              <a:t>Carol Groves</a:t>
            </a:r>
          </a:p>
        </p:txBody>
      </p:sp>
      <p:sp>
        <p:nvSpPr>
          <p:cNvPr id="17" name="TextBox 9"/>
          <p:cNvSpPr txBox="1">
            <a:spLocks noChangeArrowheads="1"/>
          </p:cNvSpPr>
          <p:nvPr/>
        </p:nvSpPr>
        <p:spPr bwMode="auto">
          <a:xfrm>
            <a:off x="3009900" y="4789488"/>
            <a:ext cx="2095500" cy="1076325"/>
          </a:xfrm>
          <a:prstGeom prst="rect">
            <a:avLst/>
          </a:prstGeom>
          <a:noFill/>
          <a:ln w="9525">
            <a:noFill/>
            <a:miter lim="800000"/>
            <a:headEnd/>
            <a:tailEnd/>
          </a:ln>
        </p:spPr>
        <p:txBody>
          <a:bodyPr>
            <a:spAutoFit/>
          </a:bodyPr>
          <a:lstStyle/>
          <a:p>
            <a:pPr algn="r">
              <a:defRPr/>
            </a:pPr>
            <a:r>
              <a:rPr lang="en-US" sz="1600" b="1" dirty="0" err="1">
                <a:solidFill>
                  <a:srgbClr val="7290C9"/>
                </a:solidFill>
                <a:latin typeface="+mn-lt"/>
              </a:rPr>
              <a:t>Pandorus</a:t>
            </a:r>
            <a:r>
              <a:rPr lang="en-US" sz="1600" b="1" dirty="0">
                <a:solidFill>
                  <a:srgbClr val="7290C9"/>
                </a:solidFill>
                <a:latin typeface="+mn-lt"/>
              </a:rPr>
              <a:t> sphinx moth </a:t>
            </a:r>
          </a:p>
          <a:p>
            <a:pPr algn="r">
              <a:defRPr/>
            </a:pPr>
            <a:r>
              <a:rPr lang="en-US" sz="1600" b="1" dirty="0">
                <a:solidFill>
                  <a:srgbClr val="7290C9"/>
                </a:solidFill>
                <a:latin typeface="+mn-lt"/>
              </a:rPr>
              <a:t>(</a:t>
            </a:r>
            <a:r>
              <a:rPr lang="en-US" sz="1600" b="1" i="1" dirty="0" err="1">
                <a:solidFill>
                  <a:srgbClr val="7290C9"/>
                </a:solidFill>
                <a:latin typeface="+mn-lt"/>
              </a:rPr>
              <a:t>Eumorpha</a:t>
            </a:r>
            <a:r>
              <a:rPr lang="en-US" sz="1600" b="1" i="1" dirty="0">
                <a:solidFill>
                  <a:srgbClr val="7290C9"/>
                </a:solidFill>
                <a:latin typeface="+mn-lt"/>
              </a:rPr>
              <a:t> </a:t>
            </a:r>
            <a:r>
              <a:rPr lang="en-US" sz="1600" b="1" i="1" dirty="0" err="1">
                <a:solidFill>
                  <a:srgbClr val="7290C9"/>
                </a:solidFill>
                <a:latin typeface="+mn-lt"/>
              </a:rPr>
              <a:t>pandorus</a:t>
            </a:r>
            <a:r>
              <a:rPr lang="en-US" sz="1600" b="1" dirty="0">
                <a:solidFill>
                  <a:srgbClr val="7290C9"/>
                </a:solidFill>
                <a:latin typeface="+mn-lt"/>
              </a:rPr>
              <a:t>) on a Virginia creeper at Kids Creek Park.  </a:t>
            </a:r>
          </a:p>
        </p:txBody>
      </p:sp>
      <p:pic>
        <p:nvPicPr>
          <p:cNvPr id="14" name="Picture 2" descr="S:\Images\species images\insects\New folder\spicebush swallowtail_Lisa Brow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4800" y="828674"/>
            <a:ext cx="37592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457"/>
          <a:stretch/>
        </p:blipFill>
        <p:spPr bwMode="auto">
          <a:xfrm>
            <a:off x="5384800" y="828673"/>
            <a:ext cx="108636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191000" y="1182914"/>
            <a:ext cx="1193801" cy="1569660"/>
          </a:xfrm>
          <a:prstGeom prst="rect">
            <a:avLst/>
          </a:prstGeom>
          <a:noFill/>
        </p:spPr>
        <p:txBody>
          <a:bodyPr wrap="square">
            <a:spAutoFit/>
          </a:bodyPr>
          <a:lstStyle/>
          <a:p>
            <a:pPr algn="r">
              <a:defRPr/>
            </a:pPr>
            <a:r>
              <a:rPr lang="en-US" sz="1600" b="1" dirty="0">
                <a:solidFill>
                  <a:srgbClr val="7290C9"/>
                </a:solidFill>
                <a:latin typeface="+mn-lt"/>
              </a:rPr>
              <a:t>Northern spicebush swallowtail.  Hosts: spicebush, sassafras.  </a:t>
            </a:r>
          </a:p>
        </p:txBody>
      </p:sp>
      <p:sp>
        <p:nvSpPr>
          <p:cNvPr id="19" name="TextBox 18"/>
          <p:cNvSpPr txBox="1"/>
          <p:nvPr/>
        </p:nvSpPr>
        <p:spPr>
          <a:xfrm>
            <a:off x="7010400" y="3263900"/>
            <a:ext cx="2133600" cy="339725"/>
          </a:xfrm>
          <a:prstGeom prst="rect">
            <a:avLst/>
          </a:prstGeom>
          <a:noFill/>
        </p:spPr>
        <p:txBody>
          <a:bodyPr>
            <a:spAutoFit/>
          </a:bodyPr>
          <a:lstStyle/>
          <a:p>
            <a:pPr algn="r">
              <a:defRPr/>
            </a:pPr>
            <a:r>
              <a:rPr lang="en-US" sz="1600" dirty="0">
                <a:solidFill>
                  <a:schemeClr val="bg2"/>
                </a:solidFill>
                <a:latin typeface="+mn-lt"/>
              </a:rPr>
              <a:t>Lisa Brown</a:t>
            </a:r>
          </a:p>
        </p:txBody>
      </p:sp>
    </p:spTree>
    <p:extLst>
      <p:ext uri="{BB962C8B-B14F-4D97-AF65-F5344CB8AC3E}">
        <p14:creationId xmlns:p14="http://schemas.microsoft.com/office/powerpoint/2010/main" val="10477479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334000"/>
            <a:ext cx="209823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idx="4294967295"/>
          </p:nvPr>
        </p:nvSpPr>
        <p:spPr>
          <a:xfrm>
            <a:off x="0" y="0"/>
            <a:ext cx="9144000" cy="990600"/>
          </a:xfrm>
        </p:spPr>
        <p:txBody>
          <a:bodyPr/>
          <a:lstStyle/>
          <a:p>
            <a:pPr eaLnBrk="1" hangingPunct="1"/>
            <a:r>
              <a:rPr lang="en-US" sz="4000" dirty="0">
                <a:solidFill>
                  <a:srgbClr val="729A48"/>
                </a:solidFill>
                <a:latin typeface="Impact" panose="020B0806030902050204" pitchFamily="34" charset="0"/>
              </a:rPr>
              <a:t>Nature’s Vast, Unseen World</a:t>
            </a:r>
          </a:p>
        </p:txBody>
      </p:sp>
      <p:sp>
        <p:nvSpPr>
          <p:cNvPr id="9219" name="TextBox 13"/>
          <p:cNvSpPr txBox="1">
            <a:spLocks noChangeArrowheads="1"/>
          </p:cNvSpPr>
          <p:nvPr/>
        </p:nvSpPr>
        <p:spPr bwMode="auto">
          <a:xfrm>
            <a:off x="1447800" y="4953000"/>
            <a:ext cx="609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7290C9"/>
                </a:solidFill>
                <a:latin typeface="Lucida Sans" pitchFamily="34" charset="0"/>
              </a:rPr>
              <a:t>Source: </a:t>
            </a:r>
            <a:r>
              <a:rPr lang="en-US" sz="1400" dirty="0" err="1">
                <a:solidFill>
                  <a:srgbClr val="7290C9"/>
                </a:solidFill>
                <a:latin typeface="Lucida Sans" pitchFamily="34" charset="0"/>
              </a:rPr>
              <a:t>Tallamy</a:t>
            </a:r>
            <a:r>
              <a:rPr lang="en-US" sz="1400" dirty="0">
                <a:solidFill>
                  <a:srgbClr val="7290C9"/>
                </a:solidFill>
                <a:latin typeface="Lucida Sans" pitchFamily="34" charset="0"/>
              </a:rPr>
              <a:t>, Doug. </a:t>
            </a:r>
            <a:r>
              <a:rPr lang="en-US" sz="1400" u="sng" dirty="0">
                <a:solidFill>
                  <a:srgbClr val="7290C9"/>
                </a:solidFill>
                <a:latin typeface="Lucida Sans" pitchFamily="34" charset="0"/>
              </a:rPr>
              <a:t>Bringing Nature Home. </a:t>
            </a:r>
            <a:r>
              <a:rPr lang="en-US" sz="1400" dirty="0">
                <a:solidFill>
                  <a:srgbClr val="7290C9"/>
                </a:solidFill>
                <a:latin typeface="Lucida Sans" pitchFamily="34" charset="0"/>
              </a:rPr>
              <a:t>Timber Press, 2007.</a:t>
            </a:r>
          </a:p>
        </p:txBody>
      </p:sp>
      <p:graphicFrame>
        <p:nvGraphicFramePr>
          <p:cNvPr id="9" name="Table 8"/>
          <p:cNvGraphicFramePr>
            <a:graphicFrameLocks noGrp="1"/>
          </p:cNvGraphicFramePr>
          <p:nvPr/>
        </p:nvGraphicFramePr>
        <p:xfrm>
          <a:off x="1371600" y="1066801"/>
          <a:ext cx="6248400" cy="3844924"/>
        </p:xfrm>
        <a:graphic>
          <a:graphicData uri="http://schemas.openxmlformats.org/drawingml/2006/table">
            <a:tbl>
              <a:tblPr firstRow="1" bandRow="1">
                <a:tableStyleId>{616DA210-FB5B-4158-B5E0-FEB733F419BA}</a:tableStyleId>
              </a:tblPr>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868662">
                <a:tc gridSpan="3">
                  <a:txBody>
                    <a:bodyPr/>
                    <a:lstStyle/>
                    <a:p>
                      <a:pPr algn="ctr"/>
                      <a:r>
                        <a:rPr lang="en-US" sz="1800" dirty="0">
                          <a:solidFill>
                            <a:srgbClr val="7290C9"/>
                          </a:solidFill>
                          <a:latin typeface="+mn-lt"/>
                        </a:rPr>
                        <a:t>Woody Plants Ranked by Ability to Support </a:t>
                      </a:r>
                    </a:p>
                    <a:p>
                      <a:pPr algn="ctr"/>
                      <a:r>
                        <a:rPr lang="en-US" sz="1800" dirty="0">
                          <a:solidFill>
                            <a:srgbClr val="7290C9"/>
                          </a:solidFill>
                          <a:latin typeface="+mn-lt"/>
                        </a:rPr>
                        <a:t>Butterfly/Moth </a:t>
                      </a:r>
                      <a:r>
                        <a:rPr lang="en-US" sz="1800" baseline="0" dirty="0">
                          <a:solidFill>
                            <a:srgbClr val="7290C9"/>
                          </a:solidFill>
                          <a:latin typeface="+mn-lt"/>
                        </a:rPr>
                        <a:t>Species</a:t>
                      </a:r>
                      <a:endParaRPr lang="en-US" sz="1800" dirty="0">
                        <a:solidFill>
                          <a:srgbClr val="7290C9"/>
                        </a:solidFill>
                        <a:latin typeface="+mn-lt"/>
                      </a:endParaRPr>
                    </a:p>
                  </a:txBody>
                  <a:tcPr marT="45711" marB="45711"/>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763">
                <a:tc>
                  <a:txBody>
                    <a:bodyPr/>
                    <a:lstStyle/>
                    <a:p>
                      <a:r>
                        <a:rPr lang="en-US" sz="1800" b="1" dirty="0">
                          <a:solidFill>
                            <a:srgbClr val="7290C9"/>
                          </a:solidFill>
                          <a:latin typeface="+mn-lt"/>
                        </a:rPr>
                        <a:t>Common Name</a:t>
                      </a:r>
                    </a:p>
                  </a:txBody>
                  <a:tcPr marT="45711" marB="45711"/>
                </a:tc>
                <a:tc>
                  <a:txBody>
                    <a:bodyPr/>
                    <a:lstStyle/>
                    <a:p>
                      <a:r>
                        <a:rPr lang="en-US" sz="1800" b="1" dirty="0">
                          <a:solidFill>
                            <a:srgbClr val="7290C9"/>
                          </a:solidFill>
                          <a:latin typeface="+mn-lt"/>
                        </a:rPr>
                        <a:t>Genus</a:t>
                      </a:r>
                    </a:p>
                  </a:txBody>
                  <a:tcPr marT="45711" marB="45711"/>
                </a:tc>
                <a:tc>
                  <a:txBody>
                    <a:bodyPr/>
                    <a:lstStyle/>
                    <a:p>
                      <a:r>
                        <a:rPr lang="en-US" sz="1800" b="1" dirty="0">
                          <a:solidFill>
                            <a:srgbClr val="7290C9"/>
                          </a:solidFill>
                          <a:latin typeface="+mn-lt"/>
                        </a:rPr>
                        <a:t>Species Supported</a:t>
                      </a:r>
                    </a:p>
                  </a:txBody>
                  <a:tcPr marT="45711" marB="45711"/>
                </a:tc>
                <a:extLst>
                  <a:ext uri="{0D108BD9-81ED-4DB2-BD59-A6C34878D82A}">
                    <a16:rowId xmlns:a16="http://schemas.microsoft.com/office/drawing/2014/main" val="10001"/>
                  </a:ext>
                </a:extLst>
              </a:tr>
              <a:tr h="370763">
                <a:tc>
                  <a:txBody>
                    <a:bodyPr/>
                    <a:lstStyle/>
                    <a:p>
                      <a:r>
                        <a:rPr lang="en-US" sz="1800" b="0" dirty="0">
                          <a:solidFill>
                            <a:srgbClr val="7290C9"/>
                          </a:solidFill>
                          <a:latin typeface="+mn-lt"/>
                        </a:rPr>
                        <a:t>oak</a:t>
                      </a:r>
                    </a:p>
                  </a:txBody>
                  <a:tcPr marT="45711" marB="45711"/>
                </a:tc>
                <a:tc>
                  <a:txBody>
                    <a:bodyPr/>
                    <a:lstStyle/>
                    <a:p>
                      <a:r>
                        <a:rPr lang="en-US" sz="1800" b="0" i="1" dirty="0" err="1">
                          <a:solidFill>
                            <a:srgbClr val="7290C9"/>
                          </a:solidFill>
                          <a:latin typeface="+mn-lt"/>
                        </a:rPr>
                        <a:t>Quercus</a:t>
                      </a:r>
                      <a:endParaRPr lang="en-US" sz="1800" b="0" i="1" dirty="0">
                        <a:solidFill>
                          <a:srgbClr val="7290C9"/>
                        </a:solidFill>
                        <a:latin typeface="+mn-lt"/>
                      </a:endParaRPr>
                    </a:p>
                  </a:txBody>
                  <a:tcPr marT="45711" marB="45711"/>
                </a:tc>
                <a:tc>
                  <a:txBody>
                    <a:bodyPr/>
                    <a:lstStyle/>
                    <a:p>
                      <a:pPr algn="ctr"/>
                      <a:r>
                        <a:rPr lang="en-US" sz="1800" b="0" dirty="0">
                          <a:solidFill>
                            <a:srgbClr val="7290C9"/>
                          </a:solidFill>
                          <a:latin typeface="+mn-lt"/>
                        </a:rPr>
                        <a:t>534</a:t>
                      </a:r>
                    </a:p>
                  </a:txBody>
                  <a:tcPr marT="45711" marB="45711"/>
                </a:tc>
                <a:extLst>
                  <a:ext uri="{0D108BD9-81ED-4DB2-BD59-A6C34878D82A}">
                    <a16:rowId xmlns:a16="http://schemas.microsoft.com/office/drawing/2014/main" val="10002"/>
                  </a:ext>
                </a:extLst>
              </a:tr>
              <a:tr h="370763">
                <a:tc>
                  <a:txBody>
                    <a:bodyPr/>
                    <a:lstStyle/>
                    <a:p>
                      <a:r>
                        <a:rPr lang="en-US" sz="1800" b="0" dirty="0">
                          <a:solidFill>
                            <a:srgbClr val="7290C9"/>
                          </a:solidFill>
                          <a:latin typeface="+mn-lt"/>
                        </a:rPr>
                        <a:t>willow</a:t>
                      </a:r>
                    </a:p>
                  </a:txBody>
                  <a:tcPr marT="45711" marB="45711"/>
                </a:tc>
                <a:tc>
                  <a:txBody>
                    <a:bodyPr/>
                    <a:lstStyle/>
                    <a:p>
                      <a:r>
                        <a:rPr lang="en-US" sz="1800" b="0" i="1" dirty="0">
                          <a:solidFill>
                            <a:srgbClr val="7290C9"/>
                          </a:solidFill>
                          <a:latin typeface="+mn-lt"/>
                        </a:rPr>
                        <a:t>Salix</a:t>
                      </a:r>
                    </a:p>
                  </a:txBody>
                  <a:tcPr marT="45711" marB="45711"/>
                </a:tc>
                <a:tc>
                  <a:txBody>
                    <a:bodyPr/>
                    <a:lstStyle/>
                    <a:p>
                      <a:pPr algn="ctr"/>
                      <a:r>
                        <a:rPr lang="en-US" sz="1800" b="0" dirty="0">
                          <a:solidFill>
                            <a:srgbClr val="7290C9"/>
                          </a:solidFill>
                          <a:latin typeface="+mn-lt"/>
                        </a:rPr>
                        <a:t>456</a:t>
                      </a:r>
                    </a:p>
                  </a:txBody>
                  <a:tcPr marT="45711" marB="45711"/>
                </a:tc>
                <a:extLst>
                  <a:ext uri="{0D108BD9-81ED-4DB2-BD59-A6C34878D82A}">
                    <a16:rowId xmlns:a16="http://schemas.microsoft.com/office/drawing/2014/main" val="10003"/>
                  </a:ext>
                </a:extLst>
              </a:tr>
              <a:tr h="370763">
                <a:tc>
                  <a:txBody>
                    <a:bodyPr/>
                    <a:lstStyle/>
                    <a:p>
                      <a:r>
                        <a:rPr lang="en-US" sz="1800" b="0" dirty="0">
                          <a:solidFill>
                            <a:srgbClr val="7290C9"/>
                          </a:solidFill>
                          <a:latin typeface="+mn-lt"/>
                        </a:rPr>
                        <a:t>cherry, plum</a:t>
                      </a:r>
                    </a:p>
                  </a:txBody>
                  <a:tcPr marT="45711" marB="45711"/>
                </a:tc>
                <a:tc>
                  <a:txBody>
                    <a:bodyPr/>
                    <a:lstStyle/>
                    <a:p>
                      <a:r>
                        <a:rPr lang="en-US" sz="1800" b="0" i="1" dirty="0" err="1">
                          <a:solidFill>
                            <a:srgbClr val="7290C9"/>
                          </a:solidFill>
                          <a:latin typeface="+mn-lt"/>
                        </a:rPr>
                        <a:t>Prunus</a:t>
                      </a:r>
                      <a:endParaRPr lang="en-US" sz="1800" b="0" i="1" dirty="0">
                        <a:solidFill>
                          <a:srgbClr val="7290C9"/>
                        </a:solidFill>
                        <a:latin typeface="+mn-lt"/>
                      </a:endParaRPr>
                    </a:p>
                  </a:txBody>
                  <a:tcPr marT="45711" marB="45711"/>
                </a:tc>
                <a:tc>
                  <a:txBody>
                    <a:bodyPr/>
                    <a:lstStyle/>
                    <a:p>
                      <a:pPr algn="ctr"/>
                      <a:r>
                        <a:rPr lang="en-US" sz="1800" b="0" dirty="0">
                          <a:solidFill>
                            <a:srgbClr val="7290C9"/>
                          </a:solidFill>
                          <a:latin typeface="+mn-lt"/>
                        </a:rPr>
                        <a:t>456</a:t>
                      </a:r>
                    </a:p>
                  </a:txBody>
                  <a:tcPr marT="45711" marB="45711"/>
                </a:tc>
                <a:extLst>
                  <a:ext uri="{0D108BD9-81ED-4DB2-BD59-A6C34878D82A}">
                    <a16:rowId xmlns:a16="http://schemas.microsoft.com/office/drawing/2014/main" val="10004"/>
                  </a:ext>
                </a:extLst>
              </a:tr>
              <a:tr h="370763">
                <a:tc>
                  <a:txBody>
                    <a:bodyPr/>
                    <a:lstStyle/>
                    <a:p>
                      <a:r>
                        <a:rPr lang="en-US" sz="1800" b="0" dirty="0">
                          <a:solidFill>
                            <a:srgbClr val="7290C9"/>
                          </a:solidFill>
                          <a:latin typeface="+mn-lt"/>
                        </a:rPr>
                        <a:t>birch</a:t>
                      </a:r>
                    </a:p>
                  </a:txBody>
                  <a:tcPr marT="45711" marB="45711"/>
                </a:tc>
                <a:tc>
                  <a:txBody>
                    <a:bodyPr/>
                    <a:lstStyle/>
                    <a:p>
                      <a:r>
                        <a:rPr lang="en-US" sz="1800" b="0" i="1" dirty="0" err="1">
                          <a:solidFill>
                            <a:srgbClr val="7290C9"/>
                          </a:solidFill>
                          <a:latin typeface="+mn-lt"/>
                        </a:rPr>
                        <a:t>Betula</a:t>
                      </a:r>
                      <a:endParaRPr lang="en-US" sz="1800" b="0" i="1" dirty="0">
                        <a:solidFill>
                          <a:srgbClr val="7290C9"/>
                        </a:solidFill>
                        <a:latin typeface="+mn-lt"/>
                      </a:endParaRPr>
                    </a:p>
                  </a:txBody>
                  <a:tcPr marT="45711" marB="45711"/>
                </a:tc>
                <a:tc>
                  <a:txBody>
                    <a:bodyPr/>
                    <a:lstStyle/>
                    <a:p>
                      <a:pPr algn="ctr"/>
                      <a:r>
                        <a:rPr lang="en-US" sz="1800" b="0" dirty="0">
                          <a:solidFill>
                            <a:srgbClr val="7290C9"/>
                          </a:solidFill>
                          <a:latin typeface="+mn-lt"/>
                        </a:rPr>
                        <a:t>413</a:t>
                      </a:r>
                    </a:p>
                  </a:txBody>
                  <a:tcPr marT="45711" marB="45711"/>
                </a:tc>
                <a:extLst>
                  <a:ext uri="{0D108BD9-81ED-4DB2-BD59-A6C34878D82A}">
                    <a16:rowId xmlns:a16="http://schemas.microsoft.com/office/drawing/2014/main" val="10005"/>
                  </a:ext>
                </a:extLst>
              </a:tr>
              <a:tr h="370763">
                <a:tc>
                  <a:txBody>
                    <a:bodyPr/>
                    <a:lstStyle/>
                    <a:p>
                      <a:r>
                        <a:rPr lang="en-US" sz="1800" b="0" dirty="0">
                          <a:solidFill>
                            <a:srgbClr val="7290C9"/>
                          </a:solidFill>
                          <a:latin typeface="+mn-lt"/>
                        </a:rPr>
                        <a:t>elm</a:t>
                      </a:r>
                    </a:p>
                  </a:txBody>
                  <a:tcPr marT="45711" marB="45711"/>
                </a:tc>
                <a:tc>
                  <a:txBody>
                    <a:bodyPr/>
                    <a:lstStyle/>
                    <a:p>
                      <a:r>
                        <a:rPr lang="en-US" sz="1800" b="0" i="1" dirty="0" err="1">
                          <a:solidFill>
                            <a:srgbClr val="7290C9"/>
                          </a:solidFill>
                          <a:latin typeface="+mn-lt"/>
                        </a:rPr>
                        <a:t>Ulmus</a:t>
                      </a:r>
                      <a:endParaRPr lang="en-US" sz="1800" b="0" i="1" dirty="0">
                        <a:solidFill>
                          <a:srgbClr val="7290C9"/>
                        </a:solidFill>
                        <a:latin typeface="+mn-lt"/>
                      </a:endParaRPr>
                    </a:p>
                  </a:txBody>
                  <a:tcPr marT="45711" marB="45711"/>
                </a:tc>
                <a:tc>
                  <a:txBody>
                    <a:bodyPr/>
                    <a:lstStyle/>
                    <a:p>
                      <a:pPr algn="ctr"/>
                      <a:r>
                        <a:rPr lang="en-US" sz="1800" b="0" dirty="0">
                          <a:solidFill>
                            <a:srgbClr val="7290C9"/>
                          </a:solidFill>
                          <a:latin typeface="+mn-lt"/>
                        </a:rPr>
                        <a:t>213</a:t>
                      </a:r>
                    </a:p>
                  </a:txBody>
                  <a:tcPr marT="45711" marB="45711"/>
                </a:tc>
                <a:extLst>
                  <a:ext uri="{0D108BD9-81ED-4DB2-BD59-A6C34878D82A}">
                    <a16:rowId xmlns:a16="http://schemas.microsoft.com/office/drawing/2014/main" val="10006"/>
                  </a:ext>
                </a:extLst>
              </a:tr>
              <a:tr h="375842">
                <a:tc>
                  <a:txBody>
                    <a:bodyPr/>
                    <a:lstStyle/>
                    <a:p>
                      <a:r>
                        <a:rPr lang="en-US" sz="1800" b="0" dirty="0">
                          <a:solidFill>
                            <a:srgbClr val="7290C9"/>
                          </a:solidFill>
                          <a:latin typeface="+mn-lt"/>
                        </a:rPr>
                        <a:t>pine</a:t>
                      </a:r>
                    </a:p>
                  </a:txBody>
                  <a:tcPr marT="45711" marB="45711"/>
                </a:tc>
                <a:tc>
                  <a:txBody>
                    <a:bodyPr/>
                    <a:lstStyle/>
                    <a:p>
                      <a:r>
                        <a:rPr lang="en-US" sz="1800" b="0" i="1" dirty="0" err="1">
                          <a:solidFill>
                            <a:srgbClr val="7290C9"/>
                          </a:solidFill>
                          <a:latin typeface="+mn-lt"/>
                        </a:rPr>
                        <a:t>Pinus</a:t>
                      </a:r>
                      <a:endParaRPr lang="en-US" sz="1800" b="0" i="1" dirty="0">
                        <a:solidFill>
                          <a:srgbClr val="7290C9"/>
                        </a:solidFill>
                        <a:latin typeface="+mn-lt"/>
                      </a:endParaRPr>
                    </a:p>
                  </a:txBody>
                  <a:tcPr marT="45711" marB="45711"/>
                </a:tc>
                <a:tc>
                  <a:txBody>
                    <a:bodyPr/>
                    <a:lstStyle/>
                    <a:p>
                      <a:pPr algn="ctr"/>
                      <a:r>
                        <a:rPr lang="en-US" sz="1800" b="0" dirty="0">
                          <a:solidFill>
                            <a:srgbClr val="7290C9"/>
                          </a:solidFill>
                          <a:latin typeface="+mn-lt"/>
                        </a:rPr>
                        <a:t>203</a:t>
                      </a:r>
                    </a:p>
                  </a:txBody>
                  <a:tcPr marT="45711" marB="45711"/>
                </a:tc>
                <a:extLst>
                  <a:ext uri="{0D108BD9-81ED-4DB2-BD59-A6C34878D82A}">
                    <a16:rowId xmlns:a16="http://schemas.microsoft.com/office/drawing/2014/main" val="10007"/>
                  </a:ext>
                </a:extLst>
              </a:tr>
              <a:tr h="375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7290C9"/>
                          </a:solidFill>
                          <a:latin typeface="+mn-lt"/>
                        </a:rPr>
                        <a:t>chestnut</a:t>
                      </a:r>
                    </a:p>
                  </a:txBody>
                  <a:tcPr marT="45711" marB="45711"/>
                </a:tc>
                <a:tc>
                  <a:txBody>
                    <a:bodyPr/>
                    <a:lstStyle/>
                    <a:p>
                      <a:r>
                        <a:rPr lang="en-US" sz="1800" b="0" i="1" dirty="0" err="1">
                          <a:solidFill>
                            <a:srgbClr val="7290C9"/>
                          </a:solidFill>
                          <a:latin typeface="+mn-lt"/>
                        </a:rPr>
                        <a:t>Castanea</a:t>
                      </a:r>
                      <a:endParaRPr lang="en-US" sz="1800" b="0" i="1" dirty="0">
                        <a:solidFill>
                          <a:srgbClr val="7290C9"/>
                        </a:solidFill>
                        <a:latin typeface="+mn-lt"/>
                      </a:endParaRPr>
                    </a:p>
                  </a:txBody>
                  <a:tcPr marT="45711" marB="45711"/>
                </a:tc>
                <a:tc>
                  <a:txBody>
                    <a:bodyPr/>
                    <a:lstStyle/>
                    <a:p>
                      <a:pPr algn="ctr"/>
                      <a:r>
                        <a:rPr lang="en-US" sz="1800" b="0" dirty="0">
                          <a:solidFill>
                            <a:srgbClr val="7290C9"/>
                          </a:solidFill>
                          <a:latin typeface="+mn-lt"/>
                        </a:rPr>
                        <a:t>125</a:t>
                      </a:r>
                    </a:p>
                  </a:txBody>
                  <a:tcPr marT="45711" marB="45711"/>
                </a:tc>
                <a:extLst>
                  <a:ext uri="{0D108BD9-81ED-4DB2-BD59-A6C34878D82A}">
                    <a16:rowId xmlns:a16="http://schemas.microsoft.com/office/drawing/2014/main" val="10008"/>
                  </a:ext>
                </a:extLst>
              </a:tr>
            </a:tbl>
          </a:graphicData>
        </a:graphic>
      </p:graphicFrame>
      <p:pic>
        <p:nvPicPr>
          <p:cNvPr id="92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513" y="5334000"/>
            <a:ext cx="17714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5334000"/>
            <a:ext cx="20246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340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5334000"/>
            <a:ext cx="203972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9513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44450"/>
            <a:ext cx="9144000" cy="1600200"/>
          </a:xfrm>
        </p:spPr>
        <p:txBody>
          <a:bodyPr/>
          <a:lstStyle/>
          <a:p>
            <a:pPr eaLnBrk="1" hangingPunct="1"/>
            <a:r>
              <a:rPr lang="en-US" sz="4000" dirty="0">
                <a:solidFill>
                  <a:srgbClr val="729A48"/>
                </a:solidFill>
                <a:latin typeface="Impact" panose="020B0806030902050204" pitchFamily="34" charset="0"/>
              </a:rPr>
              <a:t>How Long Until “Non-Native” Becomes “Native?”</a:t>
            </a:r>
          </a:p>
        </p:txBody>
      </p:sp>
      <p:pic>
        <p:nvPicPr>
          <p:cNvPr id="11267" name="Picture 6" descr="S:\Invasives\Phagmites\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2"/>
          <p:cNvSpPr txBox="1">
            <a:spLocks noChangeArrowheads="1"/>
          </p:cNvSpPr>
          <p:nvPr/>
        </p:nvSpPr>
        <p:spPr bwMode="auto">
          <a:xfrm>
            <a:off x="0" y="49530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dirty="0">
                <a:solidFill>
                  <a:srgbClr val="7290C9"/>
                </a:solidFill>
                <a:latin typeface="Gill Sans MT" pitchFamily="34" charset="0"/>
              </a:rPr>
              <a:t>Invasive </a:t>
            </a:r>
            <a:r>
              <a:rPr lang="en-US" sz="2000" dirty="0" err="1">
                <a:solidFill>
                  <a:srgbClr val="7290C9"/>
                </a:solidFill>
                <a:latin typeface="Gill Sans MT" pitchFamily="34" charset="0"/>
              </a:rPr>
              <a:t>Phragmites</a:t>
            </a:r>
            <a:endParaRPr lang="en-US" sz="2000" i="1" dirty="0">
              <a:solidFill>
                <a:srgbClr val="7290C9"/>
              </a:solidFill>
              <a:latin typeface="Gill Sans MT"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15794263"/>
              </p:ext>
            </p:extLst>
          </p:nvPr>
        </p:nvGraphicFramePr>
        <p:xfrm>
          <a:off x="1752600" y="1981200"/>
          <a:ext cx="7391400" cy="3668715"/>
        </p:xfrm>
        <a:graphic>
          <a:graphicData uri="http://schemas.openxmlformats.org/drawingml/2006/table">
            <a:tbl>
              <a:tblPr firstRow="1" bandRow="1">
                <a:tableStyleId>{616DA210-FB5B-4158-B5E0-FEB733F419BA}</a:tableStyleId>
              </a:tblPr>
              <a:tblGrid>
                <a:gridCol w="1884947">
                  <a:extLst>
                    <a:ext uri="{9D8B030D-6E8A-4147-A177-3AD203B41FA5}">
                      <a16:colId xmlns:a16="http://schemas.microsoft.com/office/drawing/2014/main" val="20000"/>
                    </a:ext>
                  </a:extLst>
                </a:gridCol>
                <a:gridCol w="1694047">
                  <a:extLst>
                    <a:ext uri="{9D8B030D-6E8A-4147-A177-3AD203B41FA5}">
                      <a16:colId xmlns:a16="http://schemas.microsoft.com/office/drawing/2014/main" val="20001"/>
                    </a:ext>
                  </a:extLst>
                </a:gridCol>
                <a:gridCol w="1867301">
                  <a:extLst>
                    <a:ext uri="{9D8B030D-6E8A-4147-A177-3AD203B41FA5}">
                      <a16:colId xmlns:a16="http://schemas.microsoft.com/office/drawing/2014/main" val="20002"/>
                    </a:ext>
                  </a:extLst>
                </a:gridCol>
                <a:gridCol w="1945105">
                  <a:extLst>
                    <a:ext uri="{9D8B030D-6E8A-4147-A177-3AD203B41FA5}">
                      <a16:colId xmlns:a16="http://schemas.microsoft.com/office/drawing/2014/main" val="20003"/>
                    </a:ext>
                  </a:extLst>
                </a:gridCol>
              </a:tblGrid>
              <a:tr h="707075">
                <a:tc gridSpan="4">
                  <a:txBody>
                    <a:bodyPr/>
                    <a:lstStyle/>
                    <a:p>
                      <a:pPr algn="ctr"/>
                      <a:r>
                        <a:rPr lang="en-US" sz="1800" dirty="0">
                          <a:latin typeface="+mn-lt"/>
                        </a:rPr>
                        <a:t>Hosting Capacity of Alien Plants </a:t>
                      </a:r>
                    </a:p>
                    <a:p>
                      <a:pPr algn="ctr"/>
                      <a:r>
                        <a:rPr lang="en-US" sz="1800" dirty="0">
                          <a:latin typeface="+mn-lt"/>
                        </a:rPr>
                        <a:t>Introduced to North America</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959601">
                <a:tc>
                  <a:txBody>
                    <a:bodyPr/>
                    <a:lstStyle/>
                    <a:p>
                      <a:pPr algn="ctr"/>
                      <a:r>
                        <a:rPr lang="en-US" sz="1700" b="1" dirty="0">
                          <a:latin typeface="+mn-lt"/>
                        </a:rPr>
                        <a:t>Plant Species</a:t>
                      </a:r>
                    </a:p>
                  </a:txBody>
                  <a:tcPr/>
                </a:tc>
                <a:tc>
                  <a:txBody>
                    <a:bodyPr/>
                    <a:lstStyle/>
                    <a:p>
                      <a:pPr algn="ctr"/>
                      <a:r>
                        <a:rPr lang="en-US" sz="1700" b="1" dirty="0">
                          <a:latin typeface="+mn-lt"/>
                        </a:rPr>
                        <a:t>Herbivores</a:t>
                      </a:r>
                      <a:r>
                        <a:rPr lang="en-US" sz="1700" b="1" baseline="0" dirty="0">
                          <a:latin typeface="+mn-lt"/>
                        </a:rPr>
                        <a:t> Supported in Homeland</a:t>
                      </a:r>
                      <a:endParaRPr lang="en-US" sz="1700" b="1" dirty="0">
                        <a:latin typeface="+mn-lt"/>
                      </a:endParaRPr>
                    </a:p>
                  </a:txBody>
                  <a:tcPr/>
                </a:tc>
                <a:tc>
                  <a:txBody>
                    <a:bodyPr/>
                    <a:lstStyle/>
                    <a:p>
                      <a:pPr algn="ctr"/>
                      <a:r>
                        <a:rPr lang="en-US" sz="1700" b="1" dirty="0">
                          <a:latin typeface="+mn-lt"/>
                        </a:rPr>
                        <a:t>Herbivores</a:t>
                      </a:r>
                      <a:r>
                        <a:rPr lang="en-US" sz="1700" b="1" baseline="0" dirty="0">
                          <a:latin typeface="+mn-lt"/>
                        </a:rPr>
                        <a:t> Supported in North America</a:t>
                      </a:r>
                      <a:endParaRPr lang="en-US" sz="1700" b="1" dirty="0">
                        <a:latin typeface="+mn-lt"/>
                      </a:endParaRPr>
                    </a:p>
                  </a:txBody>
                  <a:tcPr/>
                </a:tc>
                <a:tc>
                  <a:txBody>
                    <a:bodyPr/>
                    <a:lstStyle/>
                    <a:p>
                      <a:pPr algn="ctr"/>
                      <a:r>
                        <a:rPr lang="en-US" sz="1700" b="1" dirty="0">
                          <a:latin typeface="+mn-lt"/>
                        </a:rPr>
                        <a:t>Years Since Introduction to</a:t>
                      </a:r>
                      <a:r>
                        <a:rPr lang="en-US" sz="1700" b="1" baseline="0" dirty="0">
                          <a:latin typeface="+mn-lt"/>
                        </a:rPr>
                        <a:t> North America</a:t>
                      </a:r>
                      <a:endParaRPr lang="en-US" sz="1700" b="1" dirty="0">
                        <a:latin typeface="+mn-lt"/>
                      </a:endParaRPr>
                    </a:p>
                  </a:txBody>
                  <a:tcPr/>
                </a:tc>
                <a:extLst>
                  <a:ext uri="{0D108BD9-81ED-4DB2-BD59-A6C34878D82A}">
                    <a16:rowId xmlns:a16="http://schemas.microsoft.com/office/drawing/2014/main" val="10001"/>
                  </a:ext>
                </a:extLst>
              </a:tr>
              <a:tr h="387208">
                <a:tc>
                  <a:txBody>
                    <a:bodyPr/>
                    <a:lstStyle/>
                    <a:p>
                      <a:r>
                        <a:rPr lang="en-US" sz="1700" i="0" dirty="0">
                          <a:latin typeface="+mn-lt"/>
                        </a:rPr>
                        <a:t>Black sally</a:t>
                      </a:r>
                    </a:p>
                  </a:txBody>
                  <a:tcPr/>
                </a:tc>
                <a:tc>
                  <a:txBody>
                    <a:bodyPr/>
                    <a:lstStyle/>
                    <a:p>
                      <a:pPr algn="ctr"/>
                      <a:r>
                        <a:rPr lang="en-US" sz="1700" dirty="0">
                          <a:latin typeface="+mn-lt"/>
                        </a:rPr>
                        <a:t>48 species</a:t>
                      </a:r>
                    </a:p>
                  </a:txBody>
                  <a:tcPr/>
                </a:tc>
                <a:tc>
                  <a:txBody>
                    <a:bodyPr/>
                    <a:lstStyle/>
                    <a:p>
                      <a:pPr algn="ctr"/>
                      <a:r>
                        <a:rPr lang="en-US" sz="1700" dirty="0">
                          <a:latin typeface="+mn-lt"/>
                        </a:rPr>
                        <a:t>1 species</a:t>
                      </a:r>
                    </a:p>
                  </a:txBody>
                  <a:tcPr/>
                </a:tc>
                <a:tc>
                  <a:txBody>
                    <a:bodyPr/>
                    <a:lstStyle/>
                    <a:p>
                      <a:pPr algn="ctr"/>
                      <a:r>
                        <a:rPr lang="en-US" sz="1700" dirty="0">
                          <a:latin typeface="+mn-lt"/>
                        </a:rPr>
                        <a:t>100</a:t>
                      </a:r>
                    </a:p>
                  </a:txBody>
                  <a:tcPr/>
                </a:tc>
                <a:extLst>
                  <a:ext uri="{0D108BD9-81ED-4DB2-BD59-A6C34878D82A}">
                    <a16:rowId xmlns:a16="http://schemas.microsoft.com/office/drawing/2014/main" val="10002"/>
                  </a:ext>
                </a:extLst>
              </a:tr>
              <a:tr h="387208">
                <a:tc>
                  <a:txBody>
                    <a:bodyPr/>
                    <a:lstStyle/>
                    <a:p>
                      <a:r>
                        <a:rPr lang="en-US" sz="1600" dirty="0" err="1">
                          <a:latin typeface="+mn-lt"/>
                        </a:rPr>
                        <a:t>Melaleuca</a:t>
                      </a:r>
                      <a:r>
                        <a:rPr lang="en-US" sz="1600" dirty="0">
                          <a:latin typeface="+mn-lt"/>
                        </a:rPr>
                        <a:t> tree</a:t>
                      </a:r>
                      <a:endParaRPr lang="en-US" sz="1700" i="1" dirty="0">
                        <a:latin typeface="+mn-lt"/>
                      </a:endParaRPr>
                    </a:p>
                  </a:txBody>
                  <a:tcPr/>
                </a:tc>
                <a:tc>
                  <a:txBody>
                    <a:bodyPr/>
                    <a:lstStyle/>
                    <a:p>
                      <a:pPr algn="ctr"/>
                      <a:r>
                        <a:rPr lang="en-US" sz="1700" dirty="0">
                          <a:latin typeface="+mn-lt"/>
                        </a:rPr>
                        <a:t>409 species</a:t>
                      </a:r>
                    </a:p>
                  </a:txBody>
                  <a:tcPr/>
                </a:tc>
                <a:tc>
                  <a:txBody>
                    <a:bodyPr/>
                    <a:lstStyle/>
                    <a:p>
                      <a:pPr algn="ctr"/>
                      <a:r>
                        <a:rPr lang="en-US" sz="1700" dirty="0">
                          <a:latin typeface="+mn-lt"/>
                        </a:rPr>
                        <a:t>8 species</a:t>
                      </a:r>
                    </a:p>
                  </a:txBody>
                  <a:tcPr/>
                </a:tc>
                <a:tc>
                  <a:txBody>
                    <a:bodyPr/>
                    <a:lstStyle/>
                    <a:p>
                      <a:pPr algn="ctr"/>
                      <a:r>
                        <a:rPr lang="en-US" sz="1700" dirty="0">
                          <a:latin typeface="+mn-lt"/>
                        </a:rPr>
                        <a:t>120</a:t>
                      </a:r>
                    </a:p>
                  </a:txBody>
                  <a:tcPr/>
                </a:tc>
                <a:extLst>
                  <a:ext uri="{0D108BD9-81ED-4DB2-BD59-A6C34878D82A}">
                    <a16:rowId xmlns:a16="http://schemas.microsoft.com/office/drawing/2014/main" val="10003"/>
                  </a:ext>
                </a:extLst>
              </a:tr>
              <a:tr h="387208">
                <a:tc>
                  <a:txBody>
                    <a:bodyPr/>
                    <a:lstStyle/>
                    <a:p>
                      <a:r>
                        <a:rPr lang="en-US" sz="1700" i="0" dirty="0">
                          <a:latin typeface="+mn-lt"/>
                        </a:rPr>
                        <a:t>Indian fig cactus</a:t>
                      </a:r>
                    </a:p>
                  </a:txBody>
                  <a:tcPr/>
                </a:tc>
                <a:tc>
                  <a:txBody>
                    <a:bodyPr/>
                    <a:lstStyle/>
                    <a:p>
                      <a:pPr algn="ctr"/>
                      <a:r>
                        <a:rPr lang="en-US" sz="1700" dirty="0">
                          <a:latin typeface="+mn-lt"/>
                        </a:rPr>
                        <a:t>16 species</a:t>
                      </a:r>
                    </a:p>
                  </a:txBody>
                  <a:tcPr/>
                </a:tc>
                <a:tc>
                  <a:txBody>
                    <a:bodyPr/>
                    <a:lstStyle/>
                    <a:p>
                      <a:pPr algn="ctr"/>
                      <a:r>
                        <a:rPr lang="en-US" sz="1700" dirty="0">
                          <a:latin typeface="+mn-lt"/>
                        </a:rPr>
                        <a:t>0 species</a:t>
                      </a:r>
                    </a:p>
                  </a:txBody>
                  <a:tcPr/>
                </a:tc>
                <a:tc>
                  <a:txBody>
                    <a:bodyPr/>
                    <a:lstStyle/>
                    <a:p>
                      <a:pPr algn="ctr"/>
                      <a:r>
                        <a:rPr lang="en-US" sz="1700" dirty="0">
                          <a:latin typeface="+mn-lt"/>
                        </a:rPr>
                        <a:t>250</a:t>
                      </a:r>
                    </a:p>
                  </a:txBody>
                  <a:tcPr/>
                </a:tc>
                <a:extLst>
                  <a:ext uri="{0D108BD9-81ED-4DB2-BD59-A6C34878D82A}">
                    <a16:rowId xmlns:a16="http://schemas.microsoft.com/office/drawing/2014/main" val="10004"/>
                  </a:ext>
                </a:extLst>
              </a:tr>
              <a:tr h="840415">
                <a:tc>
                  <a:txBody>
                    <a:bodyPr/>
                    <a:lstStyle/>
                    <a:p>
                      <a:r>
                        <a:rPr lang="en-US" sz="2400" b="1" i="0" dirty="0">
                          <a:solidFill>
                            <a:schemeClr val="accent6">
                              <a:lumMod val="75000"/>
                            </a:schemeClr>
                          </a:solidFill>
                          <a:effectLst/>
                          <a:latin typeface="+mn-lt"/>
                        </a:rPr>
                        <a:t>Invasive </a:t>
                      </a:r>
                      <a:r>
                        <a:rPr lang="en-US" sz="2400" b="1" i="0" dirty="0" err="1">
                          <a:solidFill>
                            <a:schemeClr val="accent6">
                              <a:lumMod val="75000"/>
                            </a:schemeClr>
                          </a:solidFill>
                          <a:effectLst/>
                          <a:latin typeface="+mn-lt"/>
                        </a:rPr>
                        <a:t>phragmites</a:t>
                      </a:r>
                      <a:endParaRPr lang="en-US" sz="2400" b="1" i="0" dirty="0">
                        <a:solidFill>
                          <a:schemeClr val="accent6">
                            <a:lumMod val="75000"/>
                          </a:schemeClr>
                        </a:solidFill>
                        <a:effectLst/>
                        <a:latin typeface="+mn-lt"/>
                      </a:endParaRPr>
                    </a:p>
                  </a:txBody>
                  <a:tcPr/>
                </a:tc>
                <a:tc>
                  <a:txBody>
                    <a:bodyPr/>
                    <a:lstStyle/>
                    <a:p>
                      <a:pPr algn="ctr"/>
                      <a:r>
                        <a:rPr lang="en-US" sz="2400" b="1" dirty="0">
                          <a:solidFill>
                            <a:schemeClr val="accent6">
                              <a:lumMod val="75000"/>
                            </a:schemeClr>
                          </a:solidFill>
                          <a:effectLst/>
                          <a:latin typeface="+mn-lt"/>
                        </a:rPr>
                        <a:t>170 species</a:t>
                      </a:r>
                    </a:p>
                  </a:txBody>
                  <a:tcPr/>
                </a:tc>
                <a:tc>
                  <a:txBody>
                    <a:bodyPr/>
                    <a:lstStyle/>
                    <a:p>
                      <a:pPr algn="ctr"/>
                      <a:r>
                        <a:rPr lang="en-US" sz="2400" b="1" dirty="0">
                          <a:solidFill>
                            <a:schemeClr val="accent6">
                              <a:lumMod val="75000"/>
                            </a:schemeClr>
                          </a:solidFill>
                          <a:effectLst/>
                          <a:latin typeface="+mn-lt"/>
                        </a:rPr>
                        <a:t>5 species</a:t>
                      </a:r>
                    </a:p>
                  </a:txBody>
                  <a:tcPr/>
                </a:tc>
                <a:tc>
                  <a:txBody>
                    <a:bodyPr/>
                    <a:lstStyle/>
                    <a:p>
                      <a:pPr algn="ctr"/>
                      <a:r>
                        <a:rPr lang="en-US" sz="2400" b="1" dirty="0">
                          <a:solidFill>
                            <a:schemeClr val="accent6">
                              <a:lumMod val="75000"/>
                            </a:schemeClr>
                          </a:solidFill>
                          <a:effectLst/>
                          <a:latin typeface="+mn-lt"/>
                        </a:rPr>
                        <a:t>300+</a:t>
                      </a:r>
                    </a:p>
                  </a:txBody>
                  <a:tcPr/>
                </a:tc>
                <a:extLst>
                  <a:ext uri="{0D108BD9-81ED-4DB2-BD59-A6C34878D82A}">
                    <a16:rowId xmlns:a16="http://schemas.microsoft.com/office/drawing/2014/main" val="10005"/>
                  </a:ext>
                </a:extLst>
              </a:tr>
            </a:tbl>
          </a:graphicData>
        </a:graphic>
      </p:graphicFrame>
      <p:sp>
        <p:nvSpPr>
          <p:cNvPr id="35879" name="TextBox 13"/>
          <p:cNvSpPr txBox="1">
            <a:spLocks noChangeArrowheads="1"/>
          </p:cNvSpPr>
          <p:nvPr/>
        </p:nvSpPr>
        <p:spPr bwMode="auto">
          <a:xfrm>
            <a:off x="2590800" y="5867400"/>
            <a:ext cx="609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7290C9"/>
                </a:solidFill>
                <a:latin typeface="Lucida Sans" pitchFamily="34" charset="0"/>
              </a:rPr>
              <a:t>Source: </a:t>
            </a:r>
            <a:r>
              <a:rPr lang="en-US" sz="1400" dirty="0" err="1">
                <a:solidFill>
                  <a:srgbClr val="7290C9"/>
                </a:solidFill>
                <a:latin typeface="Lucida Sans" pitchFamily="34" charset="0"/>
              </a:rPr>
              <a:t>Tallamy</a:t>
            </a:r>
            <a:r>
              <a:rPr lang="en-US" sz="1400" dirty="0">
                <a:solidFill>
                  <a:srgbClr val="7290C9"/>
                </a:solidFill>
                <a:latin typeface="Lucida Sans" pitchFamily="34" charset="0"/>
              </a:rPr>
              <a:t>, Doug. </a:t>
            </a:r>
            <a:r>
              <a:rPr lang="en-US" sz="1400" u="sng" dirty="0">
                <a:solidFill>
                  <a:srgbClr val="7290C9"/>
                </a:solidFill>
                <a:latin typeface="Lucida Sans" pitchFamily="34" charset="0"/>
              </a:rPr>
              <a:t>Bringing Nature Home.</a:t>
            </a:r>
            <a:r>
              <a:rPr lang="en-US" sz="1400" dirty="0">
                <a:solidFill>
                  <a:srgbClr val="7290C9"/>
                </a:solidFill>
                <a:latin typeface="Lucida Sans" pitchFamily="34" charset="0"/>
              </a:rPr>
              <a:t> Timber Press, 2007.</a:t>
            </a:r>
            <a:endParaRPr lang="en-US" sz="1400" u="sng" dirty="0">
              <a:solidFill>
                <a:srgbClr val="7290C9"/>
              </a:solidFill>
              <a:latin typeface="Lucida Sans" pitchFamily="34" charset="0"/>
            </a:endParaRPr>
          </a:p>
        </p:txBody>
      </p:sp>
      <p:sp>
        <p:nvSpPr>
          <p:cNvPr id="9" name="Rectangle 8"/>
          <p:cNvSpPr/>
          <p:nvPr/>
        </p:nvSpPr>
        <p:spPr>
          <a:xfrm>
            <a:off x="0" y="1371600"/>
            <a:ext cx="9144000" cy="461665"/>
          </a:xfrm>
          <a:prstGeom prst="rect">
            <a:avLst/>
          </a:prstGeom>
        </p:spPr>
        <p:txBody>
          <a:bodyPr wrap="square">
            <a:spAutoFit/>
          </a:bodyPr>
          <a:lstStyle/>
          <a:p>
            <a:pPr algn="ctr">
              <a:defRPr/>
            </a:pPr>
            <a:r>
              <a:rPr lang="en-US" sz="2400" b="1" dirty="0">
                <a:solidFill>
                  <a:srgbClr val="7290C9"/>
                </a:solidFill>
                <a:latin typeface="+mn-lt"/>
                <a:cs typeface="Arial" charset="0"/>
              </a:rPr>
              <a:t>How long does change take?  </a:t>
            </a:r>
          </a:p>
        </p:txBody>
      </p:sp>
    </p:spTree>
    <p:extLst>
      <p:ext uri="{BB962C8B-B14F-4D97-AF65-F5344CB8AC3E}">
        <p14:creationId xmlns:p14="http://schemas.microsoft.com/office/powerpoint/2010/main" val="621751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358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p:cNvSpPr>
            <a:spLocks noGrp="1"/>
          </p:cNvSpPr>
          <p:nvPr>
            <p:ph type="ctrTitle"/>
          </p:nvPr>
        </p:nvSpPr>
        <p:spPr>
          <a:xfrm>
            <a:off x="-838200" y="-304800"/>
            <a:ext cx="10439400" cy="1470025"/>
          </a:xfrm>
        </p:spPr>
        <p:txBody>
          <a:bodyPr/>
          <a:lstStyle/>
          <a:p>
            <a:r>
              <a:rPr lang="en-US" sz="5000" dirty="0">
                <a:solidFill>
                  <a:srgbClr val="729A48"/>
                </a:solidFill>
                <a:latin typeface="Impact" panose="020B0806030902050204" pitchFamily="34" charset="0"/>
                <a:ea typeface="Batang" pitchFamily="18" charset="-127"/>
              </a:rPr>
              <a:t>What’s Invasive?</a:t>
            </a:r>
          </a:p>
        </p:txBody>
      </p:sp>
      <p:sp>
        <p:nvSpPr>
          <p:cNvPr id="6" name="TextBox 5"/>
          <p:cNvSpPr txBox="1">
            <a:spLocks noChangeArrowheads="1"/>
          </p:cNvSpPr>
          <p:nvPr/>
        </p:nvSpPr>
        <p:spPr bwMode="auto">
          <a:xfrm>
            <a:off x="4267200" y="6858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n-US" sz="2800" dirty="0">
                <a:solidFill>
                  <a:srgbClr val="7290C9"/>
                </a:solidFill>
                <a:latin typeface="Gill Sans MT" pitchFamily="34" charset="0"/>
              </a:rPr>
              <a:t>Few natural predators</a:t>
            </a:r>
          </a:p>
        </p:txBody>
      </p:sp>
      <p:sp>
        <p:nvSpPr>
          <p:cNvPr id="7" name="TextBox 6"/>
          <p:cNvSpPr txBox="1">
            <a:spLocks noChangeArrowheads="1"/>
          </p:cNvSpPr>
          <p:nvPr/>
        </p:nvSpPr>
        <p:spPr bwMode="auto">
          <a:xfrm>
            <a:off x="1295400" y="4800600"/>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7290C9"/>
                </a:solidFill>
                <a:latin typeface="Gill Sans MT" pitchFamily="34" charset="0"/>
              </a:rPr>
              <a:t>Native monarch caterpillar eating native milkweed leaf</a:t>
            </a:r>
          </a:p>
        </p:txBody>
      </p:sp>
      <p:sp>
        <p:nvSpPr>
          <p:cNvPr id="12" name="TextBox 11"/>
          <p:cNvSpPr txBox="1">
            <a:spLocks noChangeArrowheads="1"/>
          </p:cNvSpPr>
          <p:nvPr/>
        </p:nvSpPr>
        <p:spPr bwMode="auto">
          <a:xfrm>
            <a:off x="76200" y="59690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endParaRPr lang="en-US" sz="2800" dirty="0">
              <a:solidFill>
                <a:srgbClr val="7290C9"/>
              </a:solidFill>
              <a:latin typeface="Gill Sans MT" pitchFamily="34" charset="0"/>
            </a:endParaRPr>
          </a:p>
          <a:p>
            <a:pPr eaLnBrk="1" hangingPunct="1">
              <a:buFont typeface="Wingdings" pitchFamily="2" charset="2"/>
              <a:buChar char="Ø"/>
            </a:pPr>
            <a:r>
              <a:rPr lang="en-US" sz="2800" dirty="0">
                <a:solidFill>
                  <a:srgbClr val="7290C9"/>
                </a:solidFill>
                <a:latin typeface="Gill Sans MT" pitchFamily="34" charset="0"/>
              </a:rPr>
              <a:t>Massive seed production</a:t>
            </a:r>
          </a:p>
          <a:p>
            <a:pPr eaLnBrk="1" hangingPunct="1">
              <a:buFont typeface="Wingdings" pitchFamily="2" charset="2"/>
              <a:buChar char="Ø"/>
            </a:pPr>
            <a:endParaRPr lang="en-US" sz="2800" dirty="0">
              <a:solidFill>
                <a:srgbClr val="7290C9"/>
              </a:solidFill>
              <a:latin typeface="Gill Sans MT" pitchFamily="34" charset="0"/>
            </a:endParaRPr>
          </a:p>
        </p:txBody>
      </p:sp>
      <p:pic>
        <p:nvPicPr>
          <p:cNvPr id="10248" name="Picture 8" descr="C:\Users\robin\Downloads\iStock_000001730253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0" y="1676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0" y="3048000"/>
            <a:ext cx="121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rgbClr val="7290C9"/>
                </a:solidFill>
                <a:latin typeface="Gill Sans MT" pitchFamily="34" charset="0"/>
              </a:rPr>
              <a:t>Invasive honeysuckle</a:t>
            </a:r>
          </a:p>
        </p:txBody>
      </p:sp>
      <p:sp>
        <p:nvSpPr>
          <p:cNvPr id="16392" name="TextBox 12"/>
          <p:cNvSpPr txBox="1">
            <a:spLocks noChangeArrowheads="1"/>
          </p:cNvSpPr>
          <p:nvPr/>
        </p:nvSpPr>
        <p:spPr bwMode="auto">
          <a:xfrm>
            <a:off x="0" y="22860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endParaRPr lang="en-US" sz="2800" dirty="0">
              <a:solidFill>
                <a:srgbClr val="7290C9"/>
              </a:solidFill>
              <a:latin typeface="Gill Sans MT" pitchFamily="34" charset="0"/>
            </a:endParaRPr>
          </a:p>
          <a:p>
            <a:pPr eaLnBrk="1" hangingPunct="1">
              <a:buFont typeface="Wingdings" pitchFamily="2" charset="2"/>
              <a:buChar char="Ø"/>
            </a:pPr>
            <a:r>
              <a:rPr lang="en-US" sz="2800" dirty="0">
                <a:solidFill>
                  <a:srgbClr val="7290C9"/>
                </a:solidFill>
                <a:latin typeface="Gill Sans MT" pitchFamily="34" charset="0"/>
              </a:rPr>
              <a:t> Non-native</a:t>
            </a:r>
          </a:p>
          <a:p>
            <a:pPr lvl="4" eaLnBrk="1" hangingPunct="1">
              <a:buFont typeface="Wingdings" pitchFamily="2" charset="2"/>
              <a:buChar char="Ø"/>
            </a:pPr>
            <a:endParaRPr lang="en-US" sz="2800" dirty="0">
              <a:solidFill>
                <a:srgbClr val="7290C9"/>
              </a:solidFill>
              <a:latin typeface="Gill Sans MT" pitchFamily="34" charset="0"/>
            </a:endParaRPr>
          </a:p>
        </p:txBody>
      </p:sp>
      <p:pic>
        <p:nvPicPr>
          <p:cNvPr id="1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1676400"/>
            <a:ext cx="2460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886200" y="4340225"/>
            <a:ext cx="1524000" cy="307975"/>
          </a:xfrm>
          <a:prstGeom prst="rect">
            <a:avLst/>
          </a:prstGeom>
          <a:noFill/>
        </p:spPr>
        <p:txBody>
          <a:bodyPr>
            <a:spAutoFit/>
          </a:bodyPr>
          <a:lstStyle/>
          <a:p>
            <a:pPr>
              <a:defRPr/>
            </a:pPr>
            <a:r>
              <a:rPr lang="en-US" sz="1400" dirty="0">
                <a:solidFill>
                  <a:schemeClr val="bg2"/>
                </a:solidFill>
                <a:latin typeface="+mn-lt"/>
              </a:rPr>
              <a:t>Jake </a:t>
            </a:r>
            <a:r>
              <a:rPr lang="en-US" sz="1400" dirty="0" err="1">
                <a:solidFill>
                  <a:schemeClr val="bg2"/>
                </a:solidFill>
                <a:latin typeface="+mn-lt"/>
              </a:rPr>
              <a:t>Hendee</a:t>
            </a:r>
            <a:endParaRPr lang="en-US" sz="1400" dirty="0">
              <a:solidFill>
                <a:schemeClr val="bg2"/>
              </a:solidFill>
              <a:latin typeface="+mn-lt"/>
            </a:endParaRPr>
          </a:p>
        </p:txBody>
      </p:sp>
      <p:pic>
        <p:nvPicPr>
          <p:cNvPr id="17425" name="Picture 17" descr="S:\Images\downloaded images\presentation images\OrteliusWorldMap_public domain.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1600200"/>
            <a:ext cx="4114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S:\Images\downloaded images\presentation images\Colombo.Express.wmt_Wolfgang Meinha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4419600"/>
            <a:ext cx="5853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890713" y="6030913"/>
            <a:ext cx="2209800" cy="369887"/>
          </a:xfrm>
          <a:prstGeom prst="rect">
            <a:avLst/>
          </a:prstGeom>
          <a:noFill/>
        </p:spPr>
        <p:txBody>
          <a:bodyPr>
            <a:spAutoFit/>
          </a:bodyPr>
          <a:lstStyle/>
          <a:p>
            <a:pPr>
              <a:defRPr/>
            </a:pPr>
            <a:r>
              <a:rPr lang="en-US" dirty="0">
                <a:solidFill>
                  <a:schemeClr val="bg2"/>
                </a:solidFill>
                <a:latin typeface="+mn-lt"/>
              </a:rPr>
              <a:t>Wolfgang </a:t>
            </a:r>
            <a:r>
              <a:rPr lang="en-US" dirty="0" err="1">
                <a:solidFill>
                  <a:schemeClr val="bg2"/>
                </a:solidFill>
                <a:latin typeface="+mn-lt"/>
              </a:rPr>
              <a:t>Meinhart</a:t>
            </a:r>
            <a:endParaRPr lang="en-US" dirty="0">
              <a:solidFill>
                <a:schemeClr val="bg2"/>
              </a:solidFill>
              <a:latin typeface="+mn-lt"/>
            </a:endParaRPr>
          </a:p>
        </p:txBody>
      </p:sp>
      <p:pic>
        <p:nvPicPr>
          <p:cNvPr id="1064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27200" y="1752600"/>
            <a:ext cx="6451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752600" y="6183868"/>
            <a:ext cx="4953000" cy="369332"/>
          </a:xfrm>
          <a:prstGeom prst="rect">
            <a:avLst/>
          </a:prstGeom>
          <a:noFill/>
        </p:spPr>
        <p:txBody>
          <a:bodyPr>
            <a:spAutoFit/>
          </a:bodyPr>
          <a:lstStyle/>
          <a:p>
            <a:pPr>
              <a:defRPr/>
            </a:pPr>
            <a:r>
              <a:rPr lang="en-US" dirty="0" err="1">
                <a:solidFill>
                  <a:schemeClr val="bg2"/>
                </a:solidFill>
                <a:latin typeface="+mn-lt"/>
              </a:rPr>
              <a:t>Frankenstoen</a:t>
            </a:r>
            <a:r>
              <a:rPr lang="en-US" dirty="0">
                <a:solidFill>
                  <a:schemeClr val="bg2"/>
                </a:solidFill>
                <a:latin typeface="+mn-lt"/>
              </a:rPr>
              <a:t>, Bugwood.org</a:t>
            </a:r>
          </a:p>
        </p:txBody>
      </p:sp>
      <p:pic>
        <p:nvPicPr>
          <p:cNvPr id="18" name="Picture 5" descr="C:\Users\mbertrand\Pictures\new photos\loosestrife beetle_Agriculture and Agri-Food Canada Archive, Agriculture and Agri-Food Canada, Bugwood.or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2971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019800" y="5105400"/>
            <a:ext cx="1981200" cy="577850"/>
          </a:xfrm>
          <a:prstGeom prst="rect">
            <a:avLst/>
          </a:prstGeom>
          <a:noFill/>
        </p:spPr>
        <p:txBody>
          <a:bodyPr>
            <a:spAutoFit/>
          </a:bodyPr>
          <a:lstStyle/>
          <a:p>
            <a:pPr>
              <a:defRPr/>
            </a:pPr>
            <a:r>
              <a:rPr lang="en-US" sz="1050" dirty="0">
                <a:solidFill>
                  <a:schemeClr val="bg2"/>
                </a:solidFill>
                <a:latin typeface="+mn-lt"/>
              </a:rPr>
              <a:t>Agriculture and </a:t>
            </a:r>
            <a:r>
              <a:rPr lang="en-US" sz="1050" dirty="0" err="1">
                <a:solidFill>
                  <a:schemeClr val="bg2"/>
                </a:solidFill>
                <a:latin typeface="+mn-lt"/>
              </a:rPr>
              <a:t>Agri</a:t>
            </a:r>
            <a:r>
              <a:rPr lang="en-US" sz="1050" dirty="0">
                <a:solidFill>
                  <a:schemeClr val="bg2"/>
                </a:solidFill>
                <a:latin typeface="+mn-lt"/>
              </a:rPr>
              <a:t>-Food Canada Archive, Agriculture and </a:t>
            </a:r>
            <a:r>
              <a:rPr lang="en-US" sz="1050" dirty="0" err="1">
                <a:solidFill>
                  <a:schemeClr val="bg2"/>
                </a:solidFill>
                <a:latin typeface="+mn-lt"/>
              </a:rPr>
              <a:t>Agri</a:t>
            </a:r>
            <a:r>
              <a:rPr lang="en-US" sz="1050" dirty="0">
                <a:solidFill>
                  <a:schemeClr val="bg2"/>
                </a:solidFill>
                <a:latin typeface="+mn-lt"/>
              </a:rPr>
              <a:t>-Food Canada, Bugwood.org</a:t>
            </a:r>
          </a:p>
        </p:txBody>
      </p:sp>
      <p:sp>
        <p:nvSpPr>
          <p:cNvPr id="22" name="TextBox 21"/>
          <p:cNvSpPr txBox="1"/>
          <p:nvPr/>
        </p:nvSpPr>
        <p:spPr>
          <a:xfrm>
            <a:off x="5334000" y="5754688"/>
            <a:ext cx="3352800" cy="646112"/>
          </a:xfrm>
          <a:prstGeom prst="rect">
            <a:avLst/>
          </a:prstGeom>
          <a:noFill/>
        </p:spPr>
        <p:txBody>
          <a:bodyPr>
            <a:spAutoFit/>
          </a:bodyPr>
          <a:lstStyle/>
          <a:p>
            <a:pPr algn="ctr">
              <a:defRPr/>
            </a:pPr>
            <a:r>
              <a:rPr lang="en-US" dirty="0">
                <a:solidFill>
                  <a:srgbClr val="7290C9"/>
                </a:solidFill>
                <a:latin typeface="+mn-lt"/>
              </a:rPr>
              <a:t>Purple loosestrife beetle introduced for </a:t>
            </a:r>
            <a:r>
              <a:rPr lang="en-US" dirty="0" err="1">
                <a:solidFill>
                  <a:srgbClr val="7290C9"/>
                </a:solidFill>
                <a:latin typeface="+mn-lt"/>
              </a:rPr>
              <a:t>biocontrol</a:t>
            </a:r>
            <a:endParaRPr lang="en-US" dirty="0">
              <a:solidFill>
                <a:srgbClr val="7290C9"/>
              </a:solidFill>
              <a:latin typeface="+mn-lt"/>
            </a:endParaRPr>
          </a:p>
        </p:txBody>
      </p:sp>
    </p:spTree>
    <p:extLst>
      <p:ext uri="{BB962C8B-B14F-4D97-AF65-F5344CB8AC3E}">
        <p14:creationId xmlns:p14="http://schemas.microsoft.com/office/powerpoint/2010/main" val="1300761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4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426"/>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24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64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p:bldP spid="17" grpId="0"/>
      <p:bldP spid="17" grpId="1"/>
      <p:bldP spid="21" grpId="0"/>
      <p:bldP spid="19" grpId="0"/>
      <p:bldP spid="20" grpId="0"/>
      <p:bldP spid="20" grpId="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6"/>
          <p:cNvSpPr>
            <a:spLocks noChangeArrowheads="1"/>
          </p:cNvSpPr>
          <p:nvPr/>
        </p:nvSpPr>
        <p:spPr bwMode="auto">
          <a:xfrm>
            <a:off x="354013" y="5726113"/>
            <a:ext cx="4495800" cy="307975"/>
          </a:xfrm>
          <a:prstGeom prst="rect">
            <a:avLst/>
          </a:prstGeom>
          <a:noFill/>
          <a:ln w="9525">
            <a:noFill/>
            <a:miter lim="800000"/>
            <a:headEnd/>
            <a:tailEnd/>
          </a:ln>
        </p:spPr>
        <p:txBody>
          <a:bodyPr>
            <a:spAutoFit/>
          </a:bodyPr>
          <a:lstStyle/>
          <a:p>
            <a:pPr algn="ctr" eaLnBrk="0" hangingPunct="0">
              <a:defRPr/>
            </a:pPr>
            <a:r>
              <a:rPr lang="en-US" sz="1400" dirty="0">
                <a:solidFill>
                  <a:srgbClr val="7290C9"/>
                </a:solidFill>
                <a:latin typeface="+mn-lt"/>
              </a:rPr>
              <a:t>Source: Michigan Natural Features Inventory</a:t>
            </a:r>
          </a:p>
        </p:txBody>
      </p:sp>
      <p:sp>
        <p:nvSpPr>
          <p:cNvPr id="27" name="TextBox 26"/>
          <p:cNvSpPr txBox="1"/>
          <p:nvPr/>
        </p:nvSpPr>
        <p:spPr>
          <a:xfrm>
            <a:off x="0" y="0"/>
            <a:ext cx="9144000" cy="861774"/>
          </a:xfrm>
          <a:prstGeom prst="rect">
            <a:avLst/>
          </a:prstGeom>
          <a:noFill/>
        </p:spPr>
        <p:txBody>
          <a:bodyPr wrap="square">
            <a:spAutoFit/>
          </a:bodyPr>
          <a:lstStyle/>
          <a:p>
            <a:pPr algn="ctr" fontAlgn="auto">
              <a:spcBef>
                <a:spcPts val="0"/>
              </a:spcBef>
              <a:spcAft>
                <a:spcPts val="0"/>
              </a:spcAft>
              <a:defRPr/>
            </a:pPr>
            <a:r>
              <a:rPr lang="en-US" sz="5000" dirty="0">
                <a:solidFill>
                  <a:srgbClr val="7290C9"/>
                </a:solidFill>
                <a:latin typeface="Impact" panose="020B0806030902050204" pitchFamily="34" charset="0"/>
                <a:cs typeface="+mn-cs"/>
              </a:rPr>
              <a:t>What’s Invasive?</a:t>
            </a:r>
          </a:p>
        </p:txBody>
      </p:sp>
      <p:pic>
        <p:nvPicPr>
          <p:cNvPr id="9231" name="Picture 15" descr="S:\Images\Invasive Species\Purple Loosestrife\Lythrum_salicaria_Jörg Hemp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43100"/>
            <a:ext cx="18288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324600" y="2019300"/>
            <a:ext cx="1905000" cy="381000"/>
          </a:xfrm>
          <a:prstGeom prst="rect">
            <a:avLst/>
          </a:prstGeom>
          <a:noFill/>
        </p:spPr>
        <p:txBody>
          <a:bodyPr>
            <a:spAutoFit/>
          </a:bodyPr>
          <a:lstStyle/>
          <a:p>
            <a:pPr>
              <a:defRPr/>
            </a:pPr>
            <a:r>
              <a:rPr lang="en-US" dirty="0" err="1">
                <a:solidFill>
                  <a:schemeClr val="bg2"/>
                </a:solidFill>
                <a:latin typeface="+mn-lt"/>
              </a:rPr>
              <a:t>Jörg</a:t>
            </a:r>
            <a:r>
              <a:rPr lang="en-US" dirty="0">
                <a:solidFill>
                  <a:schemeClr val="bg2"/>
                </a:solidFill>
                <a:latin typeface="+mn-lt"/>
              </a:rPr>
              <a:t> </a:t>
            </a:r>
            <a:r>
              <a:rPr lang="en-US" dirty="0" err="1">
                <a:solidFill>
                  <a:schemeClr val="bg2"/>
                </a:solidFill>
                <a:latin typeface="+mn-lt"/>
              </a:rPr>
              <a:t>Hempel</a:t>
            </a:r>
            <a:endParaRPr lang="en-US" dirty="0">
              <a:solidFill>
                <a:schemeClr val="bg2"/>
              </a:solidFill>
              <a:latin typeface="+mn-lt"/>
            </a:endParaRPr>
          </a:p>
        </p:txBody>
      </p:sp>
      <p:pic>
        <p:nvPicPr>
          <p:cNvPr id="9232" name="Picture 16" descr="S:\Images\Invasive Species\Purple Loosestrife\Cooper_Marsh_-_Purple-loosestrife_Saffron Bla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1075" y="1679575"/>
            <a:ext cx="30114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7200900" y="5703888"/>
            <a:ext cx="2057400" cy="368300"/>
          </a:xfrm>
          <a:prstGeom prst="rect">
            <a:avLst/>
          </a:prstGeom>
          <a:noFill/>
        </p:spPr>
        <p:txBody>
          <a:bodyPr>
            <a:spAutoFit/>
          </a:bodyPr>
          <a:lstStyle/>
          <a:p>
            <a:pPr>
              <a:defRPr/>
            </a:pPr>
            <a:r>
              <a:rPr lang="en-US" dirty="0">
                <a:solidFill>
                  <a:schemeClr val="bg2"/>
                </a:solidFill>
                <a:latin typeface="+mn-lt"/>
              </a:rPr>
              <a:t>Saffron Blaze</a:t>
            </a:r>
          </a:p>
        </p:txBody>
      </p:sp>
      <p:sp>
        <p:nvSpPr>
          <p:cNvPr id="19" name="TextBox 18"/>
          <p:cNvSpPr txBox="1"/>
          <p:nvPr/>
        </p:nvSpPr>
        <p:spPr>
          <a:xfrm>
            <a:off x="914400" y="6096000"/>
            <a:ext cx="7391400" cy="646113"/>
          </a:xfrm>
          <a:prstGeom prst="rect">
            <a:avLst/>
          </a:prstGeom>
          <a:noFill/>
        </p:spPr>
        <p:txBody>
          <a:bodyPr>
            <a:spAutoFit/>
          </a:bodyPr>
          <a:lstStyle/>
          <a:p>
            <a:pPr algn="ctr">
              <a:defRPr/>
            </a:pPr>
            <a:r>
              <a:rPr lang="en-US" b="1" dirty="0">
                <a:solidFill>
                  <a:schemeClr val="tx2">
                    <a:lumMod val="60000"/>
                    <a:lumOff val="40000"/>
                  </a:schemeClr>
                </a:solidFill>
                <a:latin typeface="+mn-lt"/>
              </a:rPr>
              <a:t>Environmental harm – a natural area consisting mostly of one or a combination of introduced plants that provide minimal habitat value.</a:t>
            </a:r>
          </a:p>
        </p:txBody>
      </p:sp>
      <p:sp>
        <p:nvSpPr>
          <p:cNvPr id="20" name="TextBox 19"/>
          <p:cNvSpPr txBox="1"/>
          <p:nvPr/>
        </p:nvSpPr>
        <p:spPr>
          <a:xfrm>
            <a:off x="0" y="838200"/>
            <a:ext cx="9144000" cy="707886"/>
          </a:xfrm>
          <a:prstGeom prst="rect">
            <a:avLst/>
          </a:prstGeom>
          <a:noFill/>
        </p:spPr>
        <p:txBody>
          <a:bodyPr>
            <a:spAutoFit/>
          </a:bodyPr>
          <a:lstStyle/>
          <a:p>
            <a:pPr algn="ctr">
              <a:defRPr/>
            </a:pPr>
            <a:r>
              <a:rPr lang="en-US" sz="2000" b="1" dirty="0">
                <a:solidFill>
                  <a:schemeClr val="accent6">
                    <a:lumMod val="75000"/>
                  </a:schemeClr>
                </a:solidFill>
                <a:latin typeface="+mn-lt"/>
              </a:rPr>
              <a:t>Formal definition – a non-native species that harms people, the environment, </a:t>
            </a:r>
          </a:p>
          <a:p>
            <a:pPr algn="ctr">
              <a:defRPr/>
            </a:pPr>
            <a:r>
              <a:rPr lang="en-US" sz="2000" b="1" dirty="0">
                <a:solidFill>
                  <a:schemeClr val="accent6">
                    <a:lumMod val="75000"/>
                  </a:schemeClr>
                </a:solidFill>
                <a:latin typeface="+mn-lt"/>
              </a:rPr>
              <a:t>or the economy.</a:t>
            </a:r>
          </a:p>
        </p:txBody>
      </p:sp>
      <p:grpSp>
        <p:nvGrpSpPr>
          <p:cNvPr id="2" name="Group 32"/>
          <p:cNvGrpSpPr>
            <a:grpSpLocks/>
          </p:cNvGrpSpPr>
          <p:nvPr/>
        </p:nvGrpSpPr>
        <p:grpSpPr bwMode="auto">
          <a:xfrm>
            <a:off x="76200" y="1679575"/>
            <a:ext cx="5867400" cy="4297488"/>
            <a:chOff x="457200" y="1747838"/>
            <a:chExt cx="4495800" cy="3657600"/>
          </a:xfrm>
        </p:grpSpPr>
        <p:pic>
          <p:nvPicPr>
            <p:cNvPr id="21" name="Picture 12" descr="S:\Land Management\Invasive Species Network\Images\StockPhotos\graph w text.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747838"/>
              <a:ext cx="44957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9"/>
            <p:cNvSpPr txBox="1">
              <a:spLocks noChangeArrowheads="1"/>
            </p:cNvSpPr>
            <p:nvPr/>
          </p:nvSpPr>
          <p:spPr bwMode="auto">
            <a:xfrm>
              <a:off x="4114799" y="4443413"/>
              <a:ext cx="76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700">
                  <a:latin typeface="Gill Sans MT" pitchFamily="34" charset="0"/>
                </a:rPr>
                <a:t>Ellen Jacquert</a:t>
              </a:r>
            </a:p>
          </p:txBody>
        </p:sp>
        <p:pic>
          <p:nvPicPr>
            <p:cNvPr id="24" name="Picture 12" descr="S:\Land Management\Invasive Species Network\Images\StockPhotos\graph w text.bmp"/>
            <p:cNvPicPr>
              <a:picLocks noChangeAspect="1" noChangeArrowheads="1"/>
            </p:cNvPicPr>
            <p:nvPr/>
          </p:nvPicPr>
          <p:blipFill>
            <a:blip r:embed="rId6" cstate="print">
              <a:extLst>
                <a:ext uri="{28A0092B-C50C-407E-A947-70E740481C1C}">
                  <a14:useLocalDpi xmlns:a14="http://schemas.microsoft.com/office/drawing/2010/main" val="0"/>
                </a:ext>
              </a:extLst>
            </a:blip>
            <a:srcRect b="-47716"/>
            <a:stretch>
              <a:fillRect/>
            </a:stretch>
          </p:blipFill>
          <p:spPr bwMode="auto">
            <a:xfrm>
              <a:off x="457200" y="4872038"/>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S:\Land Management\Invasive Species Network\Images\StockPhotos\graph w text.bmp"/>
            <p:cNvPicPr>
              <a:picLocks noChangeAspect="1" noChangeArrowheads="1"/>
            </p:cNvPicPr>
            <p:nvPr/>
          </p:nvPicPr>
          <p:blipFill>
            <a:blip r:embed="rId7" cstate="print">
              <a:extLst>
                <a:ext uri="{28A0092B-C50C-407E-A947-70E740481C1C}">
                  <a14:useLocalDpi xmlns:a14="http://schemas.microsoft.com/office/drawing/2010/main" val="0"/>
                </a:ext>
              </a:extLst>
            </a:blip>
            <a:srcRect b="-26500"/>
            <a:stretch>
              <a:fillRect/>
            </a:stretch>
          </p:blipFill>
          <p:spPr bwMode="auto">
            <a:xfrm>
              <a:off x="2057400" y="4872038"/>
              <a:ext cx="12953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S:\Land Management\Invasive Species Network\Images\StockPhotos\graph w text.bmp"/>
            <p:cNvPicPr>
              <a:picLocks noChangeAspect="1" noChangeArrowheads="1"/>
            </p:cNvPicPr>
            <p:nvPr/>
          </p:nvPicPr>
          <p:blipFill>
            <a:blip r:embed="rId8" cstate="print">
              <a:extLst>
                <a:ext uri="{28A0092B-C50C-407E-A947-70E740481C1C}">
                  <a14:useLocalDpi xmlns:a14="http://schemas.microsoft.com/office/drawing/2010/main" val="0"/>
                </a:ext>
              </a:extLst>
            </a:blip>
            <a:srcRect b="-47716"/>
            <a:stretch>
              <a:fillRect/>
            </a:stretch>
          </p:blipFill>
          <p:spPr bwMode="auto">
            <a:xfrm>
              <a:off x="3276600" y="4872038"/>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S:\Land Management\Invasive Species Network\Images\StockPhotos\graph w text.bmp"/>
            <p:cNvPicPr>
              <a:picLocks noChangeAspect="1" noChangeArrowheads="1"/>
            </p:cNvPicPr>
            <p:nvPr/>
          </p:nvPicPr>
          <p:blipFill>
            <a:blip r:embed="rId9" cstate="print">
              <a:extLst>
                <a:ext uri="{28A0092B-C50C-407E-A947-70E740481C1C}">
                  <a14:useLocalDpi xmlns:a14="http://schemas.microsoft.com/office/drawing/2010/main" val="0"/>
                </a:ext>
              </a:extLst>
            </a:blip>
            <a:srcRect b="-47716"/>
            <a:stretch>
              <a:fillRect/>
            </a:stretch>
          </p:blipFill>
          <p:spPr bwMode="auto">
            <a:xfrm>
              <a:off x="1219200" y="4872038"/>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S:\Land Management\Invasive Species Network\Images\StockPhotos\graph w text.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2800" y="2967038"/>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S:\Land Management\Invasive Species Network\Images\StockPhotos\graph w text.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0" y="2967038"/>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S:\Land Management\Invasive Species Network\Images\StockPhotos\graph w text.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199" y="2967038"/>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S:\Land Management\Invasive Species Network\Images\StockPhotos\graph w text.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2800" y="3652837"/>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S:\Land Management\Invasive Species Network\Images\StockPhotos\graph w text.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0" y="3652837"/>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S:\Land Management\Invasive Species Network\Images\StockPhotos\graph w text.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199" y="3652837"/>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827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3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2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12"/>
          <p:cNvSpPr txBox="1">
            <a:spLocks noChangeArrowheads="1"/>
          </p:cNvSpPr>
          <p:nvPr/>
        </p:nvSpPr>
        <p:spPr bwMode="auto">
          <a:xfrm>
            <a:off x="3733800" y="862013"/>
            <a:ext cx="3429000" cy="523875"/>
          </a:xfrm>
          <a:prstGeom prst="rect">
            <a:avLst/>
          </a:prstGeom>
          <a:noFill/>
          <a:ln w="9525">
            <a:noFill/>
            <a:miter lim="800000"/>
            <a:headEnd/>
            <a:tailEnd/>
          </a:ln>
        </p:spPr>
        <p:txBody>
          <a:bodyPr wrap="square">
            <a:spAutoFit/>
          </a:bodyPr>
          <a:lstStyle/>
          <a:p>
            <a:pPr>
              <a:spcBef>
                <a:spcPct val="50000"/>
              </a:spcBef>
              <a:defRPr/>
            </a:pPr>
            <a:r>
              <a:rPr lang="en-US" sz="2800" b="1" dirty="0">
                <a:solidFill>
                  <a:srgbClr val="7290C9"/>
                </a:solidFill>
                <a:latin typeface="+mn-lt"/>
                <a:cs typeface="Arial" charset="0"/>
              </a:rPr>
              <a:t>Imported accidentally</a:t>
            </a:r>
            <a:endParaRPr lang="en-US" sz="2800" b="1" i="1" dirty="0">
              <a:solidFill>
                <a:srgbClr val="7290C9"/>
              </a:solidFill>
              <a:latin typeface="+mn-lt"/>
              <a:cs typeface="Arial" charset="0"/>
            </a:endParaRPr>
          </a:p>
        </p:txBody>
      </p:sp>
      <p:pic>
        <p:nvPicPr>
          <p:cNvPr id="14339" name="Picture 12" descr="Image00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35750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4"/>
          <p:cNvSpPr txBox="1">
            <a:spLocks noChangeArrowheads="1"/>
          </p:cNvSpPr>
          <p:nvPr/>
        </p:nvSpPr>
        <p:spPr bwMode="auto">
          <a:xfrm>
            <a:off x="609600" y="2590800"/>
            <a:ext cx="2895600" cy="461665"/>
          </a:xfrm>
          <a:prstGeom prst="rect">
            <a:avLst/>
          </a:prstGeom>
          <a:solidFill>
            <a:schemeClr val="bg1">
              <a:alpha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latin typeface="Gill Sans MT" pitchFamily="34" charset="0"/>
              </a:rPr>
              <a:t>Invasive </a:t>
            </a:r>
            <a:r>
              <a:rPr lang="en-US" sz="2400" b="1" i="1" dirty="0" err="1">
                <a:latin typeface="Gill Sans MT" pitchFamily="34" charset="0"/>
              </a:rPr>
              <a:t>Phragmites</a:t>
            </a:r>
            <a:endParaRPr lang="en-US" sz="2400" b="1" i="1" dirty="0">
              <a:latin typeface="Gill Sans MT" pitchFamily="34" charset="0"/>
            </a:endParaRPr>
          </a:p>
        </p:txBody>
      </p:sp>
      <p:sp>
        <p:nvSpPr>
          <p:cNvPr id="8" name="TextBox 7"/>
          <p:cNvSpPr txBox="1"/>
          <p:nvPr/>
        </p:nvSpPr>
        <p:spPr>
          <a:xfrm>
            <a:off x="381000" y="3048000"/>
            <a:ext cx="3124200" cy="246063"/>
          </a:xfrm>
          <a:prstGeom prst="rect">
            <a:avLst/>
          </a:prstGeom>
          <a:noFill/>
        </p:spPr>
        <p:txBody>
          <a:bodyPr wrap="square">
            <a:spAutoFit/>
          </a:bodyPr>
          <a:lstStyle/>
          <a:p>
            <a:pPr>
              <a:defRPr/>
            </a:pPr>
            <a:r>
              <a:rPr lang="en-US" sz="1000" dirty="0">
                <a:solidFill>
                  <a:schemeClr val="bg2"/>
                </a:solidFill>
                <a:latin typeface="+mn-lt"/>
                <a:cs typeface="Arial" charset="0"/>
              </a:rPr>
              <a:t>John M. Randall, The Nature Conservancy, Bugwood.org</a:t>
            </a:r>
          </a:p>
        </p:txBody>
      </p:sp>
      <p:sp>
        <p:nvSpPr>
          <p:cNvPr id="9" name="Title 12"/>
          <p:cNvSpPr txBox="1">
            <a:spLocks/>
          </p:cNvSpPr>
          <p:nvPr/>
        </p:nvSpPr>
        <p:spPr>
          <a:xfrm>
            <a:off x="228600" y="0"/>
            <a:ext cx="8915400" cy="1470025"/>
          </a:xfrm>
          <a:prstGeom prst="rect">
            <a:avLst/>
          </a:prstGeom>
        </p:spPr>
        <p:txBody>
          <a:bodyPr/>
          <a:lstStyle/>
          <a:p>
            <a:pPr algn="ctr" eaLnBrk="0" hangingPunct="0">
              <a:defRPr/>
            </a:pPr>
            <a:r>
              <a:rPr lang="en-US" sz="5000" dirty="0">
                <a:solidFill>
                  <a:srgbClr val="729A48"/>
                </a:solidFill>
                <a:latin typeface="Impact" panose="020B0806030902050204" pitchFamily="34" charset="0"/>
                <a:ea typeface="+mj-ea"/>
                <a:cs typeface="+mj-cs"/>
              </a:rPr>
              <a:t>How Do They Get Here?</a:t>
            </a:r>
          </a:p>
        </p:txBody>
      </p:sp>
      <p:sp>
        <p:nvSpPr>
          <p:cNvPr id="10" name="Text Box 10"/>
          <p:cNvSpPr txBox="1">
            <a:spLocks noChangeArrowheads="1"/>
          </p:cNvSpPr>
          <p:nvPr/>
        </p:nvSpPr>
        <p:spPr bwMode="auto">
          <a:xfrm>
            <a:off x="6708775" y="5532438"/>
            <a:ext cx="2438400" cy="1385887"/>
          </a:xfrm>
          <a:prstGeom prst="rect">
            <a:avLst/>
          </a:prstGeom>
          <a:noFill/>
          <a:ln w="9525">
            <a:noFill/>
            <a:miter lim="800000"/>
            <a:headEnd/>
            <a:tailEnd/>
          </a:ln>
        </p:spPr>
        <p:txBody>
          <a:bodyPr>
            <a:spAutoFit/>
          </a:bodyPr>
          <a:lstStyle/>
          <a:p>
            <a:pPr>
              <a:spcBef>
                <a:spcPct val="50000"/>
              </a:spcBef>
              <a:defRPr/>
            </a:pPr>
            <a:r>
              <a:rPr lang="en-US" sz="2800" b="1" dirty="0">
                <a:solidFill>
                  <a:srgbClr val="7290C9"/>
                </a:solidFill>
                <a:latin typeface="+mn-lt"/>
                <a:cs typeface="Arial" charset="0"/>
              </a:rPr>
              <a:t>Imported for food or medicine</a:t>
            </a:r>
            <a:endParaRPr lang="en-US" sz="2800" b="1" i="1" dirty="0">
              <a:solidFill>
                <a:srgbClr val="7290C9"/>
              </a:solidFill>
              <a:latin typeface="+mn-lt"/>
              <a:cs typeface="Arial" charset="0"/>
            </a:endParaRPr>
          </a:p>
        </p:txBody>
      </p:sp>
      <p:pic>
        <p:nvPicPr>
          <p:cNvPr id="16392" name="Picture 10" descr="betsie dunes before workday 09.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449" y="4419600"/>
            <a:ext cx="3359151"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8"/>
          <p:cNvSpPr txBox="1">
            <a:spLocks noChangeArrowheads="1"/>
          </p:cNvSpPr>
          <p:nvPr/>
        </p:nvSpPr>
        <p:spPr bwMode="auto">
          <a:xfrm>
            <a:off x="3657600" y="6581775"/>
            <a:ext cx="302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200" dirty="0">
                <a:solidFill>
                  <a:schemeClr val="bg2"/>
                </a:solidFill>
                <a:latin typeface="Gill Sans MT" pitchFamily="34" charset="0"/>
              </a:rPr>
              <a:t>Grand Traverse Regional Land Conservancy</a:t>
            </a:r>
            <a:endParaRPr lang="en-US" sz="1200" dirty="0">
              <a:solidFill>
                <a:schemeClr val="bg2"/>
              </a:solidFill>
            </a:endParaRPr>
          </a:p>
        </p:txBody>
      </p:sp>
      <p:sp>
        <p:nvSpPr>
          <p:cNvPr id="13" name="Rectangle 12"/>
          <p:cNvSpPr/>
          <p:nvPr/>
        </p:nvSpPr>
        <p:spPr>
          <a:xfrm>
            <a:off x="4495800" y="6172200"/>
            <a:ext cx="2057400" cy="461665"/>
          </a:xfrm>
          <a:prstGeom prst="rect">
            <a:avLst/>
          </a:prstGeom>
          <a:solidFill>
            <a:schemeClr val="bg1">
              <a:alpha val="60000"/>
            </a:schemeClr>
          </a:solidFill>
        </p:spPr>
        <p:txBody>
          <a:bodyPr wrap="square">
            <a:spAutoFit/>
          </a:bodyPr>
          <a:lstStyle/>
          <a:p>
            <a:pPr>
              <a:defRPr/>
            </a:pPr>
            <a:r>
              <a:rPr lang="en-US" sz="2400" b="1" dirty="0">
                <a:latin typeface="+mn-lt"/>
                <a:cs typeface="Arial" charset="0"/>
              </a:rPr>
              <a:t>Garlic Mustard</a:t>
            </a:r>
          </a:p>
        </p:txBody>
      </p:sp>
      <p:pic>
        <p:nvPicPr>
          <p:cNvPr id="16395" name="Picture 8" descr="S:\Land Management\Invasive Species Network\Photos\invasives gone wild\autumn olive.bm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184332"/>
            <a:ext cx="3276600" cy="268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p:cNvSpPr txBox="1">
            <a:spLocks noChangeArrowheads="1"/>
          </p:cNvSpPr>
          <p:nvPr/>
        </p:nvSpPr>
        <p:spPr bwMode="auto">
          <a:xfrm>
            <a:off x="0" y="3352800"/>
            <a:ext cx="3429000" cy="954107"/>
          </a:xfrm>
          <a:prstGeom prst="rect">
            <a:avLst/>
          </a:prstGeom>
          <a:noFill/>
          <a:ln w="9525">
            <a:noFill/>
            <a:miter lim="800000"/>
            <a:headEnd/>
            <a:tailEnd/>
          </a:ln>
        </p:spPr>
        <p:txBody>
          <a:bodyPr wrap="square">
            <a:spAutoFit/>
          </a:bodyPr>
          <a:lstStyle/>
          <a:p>
            <a:pPr>
              <a:spcBef>
                <a:spcPct val="50000"/>
              </a:spcBef>
              <a:defRPr/>
            </a:pPr>
            <a:r>
              <a:rPr lang="en-US" sz="2800" b="1" dirty="0">
                <a:solidFill>
                  <a:srgbClr val="7290C9"/>
                </a:solidFill>
                <a:latin typeface="+mn-lt"/>
                <a:cs typeface="Arial" charset="0"/>
              </a:rPr>
              <a:t>Planted to manage soil erosion</a:t>
            </a:r>
            <a:endParaRPr lang="en-US" sz="2800" b="1" i="1" dirty="0">
              <a:solidFill>
                <a:srgbClr val="7290C9"/>
              </a:solidFill>
              <a:latin typeface="+mn-lt"/>
              <a:cs typeface="Arial" charset="0"/>
            </a:endParaRPr>
          </a:p>
        </p:txBody>
      </p:sp>
      <p:pic>
        <p:nvPicPr>
          <p:cNvPr id="1639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8325" y="1385888"/>
            <a:ext cx="2225675"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001000" y="4419600"/>
            <a:ext cx="1023937" cy="246063"/>
          </a:xfrm>
          <a:prstGeom prst="rect">
            <a:avLst/>
          </a:prstGeom>
          <a:noFill/>
        </p:spPr>
        <p:txBody>
          <a:bodyPr>
            <a:spAutoFit/>
          </a:bodyPr>
          <a:lstStyle/>
          <a:p>
            <a:pPr algn="r">
              <a:defRPr/>
            </a:pPr>
            <a:r>
              <a:rPr lang="en-US" sz="1000" dirty="0">
                <a:solidFill>
                  <a:schemeClr val="bg2"/>
                </a:solidFill>
                <a:latin typeface="+mn-lt"/>
                <a:cs typeface="Arial" charset="0"/>
              </a:rPr>
              <a:t>Mark Lindsay</a:t>
            </a:r>
          </a:p>
        </p:txBody>
      </p:sp>
      <p:sp>
        <p:nvSpPr>
          <p:cNvPr id="18" name="Text Box 8"/>
          <p:cNvSpPr txBox="1">
            <a:spLocks noChangeArrowheads="1"/>
          </p:cNvSpPr>
          <p:nvPr/>
        </p:nvSpPr>
        <p:spPr bwMode="auto">
          <a:xfrm>
            <a:off x="4495800" y="2514600"/>
            <a:ext cx="2414587" cy="954088"/>
          </a:xfrm>
          <a:prstGeom prst="rect">
            <a:avLst/>
          </a:prstGeom>
          <a:noFill/>
          <a:ln w="9525">
            <a:noFill/>
            <a:miter lim="800000"/>
            <a:headEnd/>
            <a:tailEnd/>
          </a:ln>
        </p:spPr>
        <p:txBody>
          <a:bodyPr>
            <a:spAutoFit/>
          </a:bodyPr>
          <a:lstStyle/>
          <a:p>
            <a:pPr algn="r">
              <a:spcBef>
                <a:spcPct val="50000"/>
              </a:spcBef>
              <a:defRPr/>
            </a:pPr>
            <a:r>
              <a:rPr lang="en-US" sz="2800" b="1" dirty="0">
                <a:solidFill>
                  <a:schemeClr val="tx2">
                    <a:lumMod val="60000"/>
                    <a:lumOff val="40000"/>
                  </a:schemeClr>
                </a:solidFill>
                <a:latin typeface="+mn-lt"/>
                <a:cs typeface="Arial" charset="0"/>
              </a:rPr>
              <a:t>Imported for gardens</a:t>
            </a:r>
            <a:endParaRPr lang="en-US" sz="2800" b="1" i="1" dirty="0">
              <a:solidFill>
                <a:schemeClr val="tx2">
                  <a:lumMod val="60000"/>
                  <a:lumOff val="40000"/>
                </a:schemeClr>
              </a:solidFill>
              <a:latin typeface="+mn-lt"/>
              <a:cs typeface="Arial" charset="0"/>
            </a:endParaRPr>
          </a:p>
        </p:txBody>
      </p:sp>
      <p:sp>
        <p:nvSpPr>
          <p:cNvPr id="16400" name="Text Box 13"/>
          <p:cNvSpPr txBox="1">
            <a:spLocks noChangeArrowheads="1"/>
          </p:cNvSpPr>
          <p:nvPr/>
        </p:nvSpPr>
        <p:spPr bwMode="auto">
          <a:xfrm>
            <a:off x="7162800" y="3733800"/>
            <a:ext cx="1828800" cy="677108"/>
          </a:xfrm>
          <a:prstGeom prst="rect">
            <a:avLst/>
          </a:prstGeom>
          <a:solidFill>
            <a:schemeClr val="bg1">
              <a:alpha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2400" b="1" dirty="0">
                <a:latin typeface="Gill Sans MT" pitchFamily="34" charset="0"/>
              </a:rPr>
              <a:t>Buckthorns</a:t>
            </a:r>
            <a:br>
              <a:rPr lang="en-US" dirty="0">
                <a:solidFill>
                  <a:srgbClr val="7290C9"/>
                </a:solidFill>
                <a:latin typeface="Gill Sans MT" pitchFamily="34" charset="0"/>
              </a:rPr>
            </a:br>
            <a:endParaRPr lang="en-US" sz="1400" i="1" dirty="0">
              <a:solidFill>
                <a:srgbClr val="7290C9"/>
              </a:solidFill>
              <a:latin typeface="Gill Sans MT" pitchFamily="34" charset="0"/>
            </a:endParaRPr>
          </a:p>
        </p:txBody>
      </p:sp>
      <p:sp>
        <p:nvSpPr>
          <p:cNvPr id="2" name="TextBox 1"/>
          <p:cNvSpPr txBox="1"/>
          <p:nvPr/>
        </p:nvSpPr>
        <p:spPr>
          <a:xfrm>
            <a:off x="1219200" y="6172200"/>
            <a:ext cx="1905000" cy="461665"/>
          </a:xfrm>
          <a:prstGeom prst="rect">
            <a:avLst/>
          </a:prstGeom>
          <a:solidFill>
            <a:schemeClr val="bg1">
              <a:alpha val="60000"/>
            </a:schemeClr>
          </a:solidFill>
        </p:spPr>
        <p:txBody>
          <a:bodyPr wrap="square">
            <a:spAutoFit/>
          </a:bodyPr>
          <a:lstStyle/>
          <a:p>
            <a:pPr>
              <a:defRPr/>
            </a:pPr>
            <a:r>
              <a:rPr lang="en-US" sz="2400" b="1" dirty="0">
                <a:latin typeface="+mn-lt"/>
                <a:cs typeface="Arial" charset="0"/>
              </a:rPr>
              <a:t>Autumn olive </a:t>
            </a:r>
          </a:p>
        </p:txBody>
      </p:sp>
    </p:spTree>
    <p:extLst>
      <p:ext uri="{BB962C8B-B14F-4D97-AF65-F5344CB8AC3E}">
        <p14:creationId xmlns:p14="http://schemas.microsoft.com/office/powerpoint/2010/main" val="4183731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583"/>
                                        </p:tgtEl>
                                        <p:attrNameLst>
                                          <p:attrName>style.visibility</p:attrName>
                                        </p:attrNameLst>
                                      </p:cBhvr>
                                      <p:to>
                                        <p:strVal val="visible"/>
                                      </p:to>
                                    </p:set>
                                    <p:anim calcmode="lin" valueType="num">
                                      <p:cBhvr additive="base">
                                        <p:cTn id="33" dur="500" fill="hold"/>
                                        <p:tgtEl>
                                          <p:spTgt spid="24583"/>
                                        </p:tgtEl>
                                        <p:attrNameLst>
                                          <p:attrName>ppt_x</p:attrName>
                                        </p:attrNameLst>
                                      </p:cBhvr>
                                      <p:tavLst>
                                        <p:tav tm="0">
                                          <p:val>
                                            <p:strVal val="#ppt_x"/>
                                          </p:val>
                                        </p:tav>
                                        <p:tav tm="100000">
                                          <p:val>
                                            <p:strVal val="#ppt_x"/>
                                          </p:val>
                                        </p:tav>
                                      </p:tavLst>
                                    </p:anim>
                                    <p:anim calcmode="lin" valueType="num">
                                      <p:cBhvr additive="base">
                                        <p:cTn id="34" dur="500" fill="hold"/>
                                        <p:tgtEl>
                                          <p:spTgt spid="2458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340"/>
                                        </p:tgtEl>
                                        <p:attrNameLst>
                                          <p:attrName>style.visibility</p:attrName>
                                        </p:attrNameLst>
                                      </p:cBhvr>
                                      <p:to>
                                        <p:strVal val="visible"/>
                                      </p:to>
                                    </p:set>
                                    <p:anim calcmode="lin" valueType="num">
                                      <p:cBhvr additive="base">
                                        <p:cTn id="37" dur="500" fill="hold"/>
                                        <p:tgtEl>
                                          <p:spTgt spid="14340"/>
                                        </p:tgtEl>
                                        <p:attrNameLst>
                                          <p:attrName>ppt_x</p:attrName>
                                        </p:attrNameLst>
                                      </p:cBhvr>
                                      <p:tavLst>
                                        <p:tav tm="0">
                                          <p:val>
                                            <p:strVal val="#ppt_x"/>
                                          </p:val>
                                        </p:tav>
                                        <p:tav tm="100000">
                                          <p:val>
                                            <p:strVal val="#ppt_x"/>
                                          </p:val>
                                        </p:tav>
                                      </p:tavLst>
                                    </p:anim>
                                    <p:anim calcmode="lin" valueType="num">
                                      <p:cBhvr additive="base">
                                        <p:cTn id="38" dur="500" fill="hold"/>
                                        <p:tgtEl>
                                          <p:spTgt spid="1434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339"/>
                                        </p:tgtEl>
                                        <p:attrNameLst>
                                          <p:attrName>style.visibility</p:attrName>
                                        </p:attrNameLst>
                                      </p:cBhvr>
                                      <p:to>
                                        <p:strVal val="visible"/>
                                      </p:to>
                                    </p:set>
                                    <p:anim calcmode="lin" valueType="num">
                                      <p:cBhvr additive="base">
                                        <p:cTn id="41" dur="500" fill="hold"/>
                                        <p:tgtEl>
                                          <p:spTgt spid="14339"/>
                                        </p:tgtEl>
                                        <p:attrNameLst>
                                          <p:attrName>ppt_x</p:attrName>
                                        </p:attrNameLst>
                                      </p:cBhvr>
                                      <p:tavLst>
                                        <p:tav tm="0">
                                          <p:val>
                                            <p:strVal val="#ppt_x"/>
                                          </p:val>
                                        </p:tav>
                                        <p:tav tm="100000">
                                          <p:val>
                                            <p:strVal val="#ppt_x"/>
                                          </p:val>
                                        </p:tav>
                                      </p:tavLst>
                                    </p:anim>
                                    <p:anim calcmode="lin" valueType="num">
                                      <p:cBhvr additive="base">
                                        <p:cTn id="42" dur="500" fill="hold"/>
                                        <p:tgtEl>
                                          <p:spTgt spid="143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14340" grpId="0" animBg="1"/>
      <p:bldP spid="8" grpId="0"/>
      <p:bldP spid="10" grpId="0"/>
      <p:bldP spid="13" grpId="0" animBg="1"/>
      <p:bldP spid="15" grpId="0"/>
      <p:bldP spid="17" grpId="0"/>
      <p:bldP spid="18" grpId="0"/>
      <p:bldP spid="1640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3213</Words>
  <Application>Microsoft Office PowerPoint</Application>
  <PresentationFormat>On-screen Show (4:3)</PresentationFormat>
  <Paragraphs>246</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Batang</vt:lpstr>
      <vt:lpstr>Arial</vt:lpstr>
      <vt:lpstr>Calibri</vt:lpstr>
      <vt:lpstr>Gill Sans MT</vt:lpstr>
      <vt:lpstr>Impact</vt:lpstr>
      <vt:lpstr>Lucida Sans</vt:lpstr>
      <vt:lpstr>Wingdings</vt:lpstr>
      <vt:lpstr>Office Theme</vt:lpstr>
      <vt:lpstr>PowerPoint Presentation</vt:lpstr>
      <vt:lpstr>PowerPoint Presentation</vt:lpstr>
      <vt:lpstr>PowerPoint Presentation</vt:lpstr>
      <vt:lpstr>PowerPoint Presentation</vt:lpstr>
      <vt:lpstr>Nature’s Vast, Unseen World</vt:lpstr>
      <vt:lpstr>How Long Until “Non-Native” Becomes “Native?”</vt:lpstr>
      <vt:lpstr>What’s Invasive?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Take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gtcdisn</dc:creator>
  <cp:lastModifiedBy>gtcdisn@GTCD.local</cp:lastModifiedBy>
  <cp:revision>142</cp:revision>
  <dcterms:created xsi:type="dcterms:W3CDTF">2015-06-22T17:22:00Z</dcterms:created>
  <dcterms:modified xsi:type="dcterms:W3CDTF">2017-07-19T18:05:23Z</dcterms:modified>
</cp:coreProperties>
</file>